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83" r:id="rId13"/>
    <p:sldId id="284" r:id="rId14"/>
    <p:sldId id="285" r:id="rId15"/>
    <p:sldId id="286" r:id="rId16"/>
    <p:sldId id="287" r:id="rId17"/>
    <p:sldId id="28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C535"/>
    <a:srgbClr val="DEB250"/>
    <a:srgbClr val="CDAC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2" autoAdjust="0"/>
    <p:restoredTop sz="86356" autoAdjust="0"/>
  </p:normalViewPr>
  <p:slideViewPr>
    <p:cSldViewPr snapToGrid="0">
      <p:cViewPr varScale="1">
        <p:scale>
          <a:sx n="116" d="100"/>
          <a:sy n="116" d="100"/>
        </p:scale>
        <p:origin x="-342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1334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32CFA-32D6-448B-A215-9E96DFB74685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8FFCA392-9DA8-47E4-B03A-D49EF65B1830}">
      <dgm:prSet/>
      <dgm:spPr/>
      <dgm:t>
        <a:bodyPr/>
        <a:lstStyle/>
        <a:p>
          <a:pPr rtl="0"/>
          <a:r>
            <a:rPr lang="pl-PL"/>
            <a:t>Liderzy grupy losują klienta do obsługi</a:t>
          </a:r>
        </a:p>
      </dgm:t>
    </dgm:pt>
    <dgm:pt modelId="{56A18D6E-92FA-462C-9F07-5F408CB858C7}" type="parTrans" cxnId="{3A861C03-EC58-4BA9-9104-975DAB75EC69}">
      <dgm:prSet/>
      <dgm:spPr/>
      <dgm:t>
        <a:bodyPr/>
        <a:lstStyle/>
        <a:p>
          <a:endParaRPr lang="de-DE"/>
        </a:p>
      </dgm:t>
    </dgm:pt>
    <dgm:pt modelId="{E3239D1A-FCF9-4E9D-82DA-F8F938B1EE77}" type="sibTrans" cxnId="{3A861C03-EC58-4BA9-9104-975DAB75EC69}">
      <dgm:prSet/>
      <dgm:spPr/>
      <dgm:t>
        <a:bodyPr/>
        <a:lstStyle/>
        <a:p>
          <a:endParaRPr lang="de-DE"/>
        </a:p>
      </dgm:t>
    </dgm:pt>
    <dgm:pt modelId="{D59F4C55-2906-422F-B287-7771723D7FB6}">
      <dgm:prSet/>
      <dgm:spPr/>
      <dgm:t>
        <a:bodyPr/>
        <a:lstStyle/>
        <a:p>
          <a:pPr rtl="0"/>
          <a:r>
            <a:rPr lang="pl-PL" dirty="0">
              <a:solidFill>
                <a:srgbClr val="DEB250"/>
              </a:solidFill>
            </a:rPr>
            <a:t>Grupa I </a:t>
          </a:r>
          <a:r>
            <a:rPr lang="pl-PL" dirty="0"/>
            <a:t>– obsługa klienta, który chce nadać list krajowy w placówce Poczty Polskiej S.A. </a:t>
          </a:r>
        </a:p>
      </dgm:t>
    </dgm:pt>
    <dgm:pt modelId="{83E290D2-39AE-412C-BB50-5290C2422ED9}" type="parTrans" cxnId="{62618BD1-B3FD-4FD8-A5BD-775086E02517}">
      <dgm:prSet/>
      <dgm:spPr/>
      <dgm:t>
        <a:bodyPr/>
        <a:lstStyle/>
        <a:p>
          <a:endParaRPr lang="de-DE"/>
        </a:p>
      </dgm:t>
    </dgm:pt>
    <dgm:pt modelId="{C0576670-2E06-47F7-8BA1-28B12348BDAD}" type="sibTrans" cxnId="{62618BD1-B3FD-4FD8-A5BD-775086E02517}">
      <dgm:prSet/>
      <dgm:spPr/>
      <dgm:t>
        <a:bodyPr/>
        <a:lstStyle/>
        <a:p>
          <a:endParaRPr lang="de-DE"/>
        </a:p>
      </dgm:t>
    </dgm:pt>
    <dgm:pt modelId="{2D33A996-9984-4170-943E-5B9A1FF4382C}">
      <dgm:prSet/>
      <dgm:spPr/>
      <dgm:t>
        <a:bodyPr/>
        <a:lstStyle/>
        <a:p>
          <a:pPr rtl="0"/>
          <a:r>
            <a:rPr lang="pl-PL" dirty="0">
              <a:solidFill>
                <a:schemeClr val="accent4">
                  <a:lumMod val="75000"/>
                </a:schemeClr>
              </a:solidFill>
            </a:rPr>
            <a:t>Grupa II </a:t>
          </a:r>
          <a:r>
            <a:rPr lang="pl-PL" dirty="0"/>
            <a:t>– obsługa klienta, który chce nadać list zagraniczny w placówce Poczty Polskiej S.A.</a:t>
          </a:r>
        </a:p>
      </dgm:t>
    </dgm:pt>
    <dgm:pt modelId="{A22265F9-6671-41BD-9E42-AAE522C32C98}" type="parTrans" cxnId="{2EC3CB0A-BC7E-43E0-A0D5-22FF1586E100}">
      <dgm:prSet/>
      <dgm:spPr/>
      <dgm:t>
        <a:bodyPr/>
        <a:lstStyle/>
        <a:p>
          <a:endParaRPr lang="de-DE"/>
        </a:p>
      </dgm:t>
    </dgm:pt>
    <dgm:pt modelId="{97DE6C98-265D-41EB-87E8-F730238A60D3}" type="sibTrans" cxnId="{2EC3CB0A-BC7E-43E0-A0D5-22FF1586E100}">
      <dgm:prSet/>
      <dgm:spPr/>
      <dgm:t>
        <a:bodyPr/>
        <a:lstStyle/>
        <a:p>
          <a:endParaRPr lang="de-DE"/>
        </a:p>
      </dgm:t>
    </dgm:pt>
    <dgm:pt modelId="{2DC3B2E5-FF0B-49FE-B425-38906B0CA38C}">
      <dgm:prSet/>
      <dgm:spPr/>
      <dgm:t>
        <a:bodyPr/>
        <a:lstStyle/>
        <a:p>
          <a:pPr rtl="0"/>
          <a:r>
            <a:rPr lang="pl-PL" dirty="0">
              <a:solidFill>
                <a:srgbClr val="7030A0"/>
              </a:solidFill>
            </a:rPr>
            <a:t>Grupa III </a:t>
          </a:r>
          <a:r>
            <a:rPr lang="pl-PL" dirty="0"/>
            <a:t>– obsługa klienta, który chce nadać list krajowy w placówce firmy kurierskiej DHL </a:t>
          </a:r>
        </a:p>
      </dgm:t>
    </dgm:pt>
    <dgm:pt modelId="{907F98A3-5648-48A0-9428-B7527EEC25F0}" type="parTrans" cxnId="{8053F90E-4678-4264-AC5A-9E0A48D6960F}">
      <dgm:prSet/>
      <dgm:spPr/>
      <dgm:t>
        <a:bodyPr/>
        <a:lstStyle/>
        <a:p>
          <a:endParaRPr lang="de-DE"/>
        </a:p>
      </dgm:t>
    </dgm:pt>
    <dgm:pt modelId="{134EB441-27A2-49B5-BEAF-92E09162124E}" type="sibTrans" cxnId="{8053F90E-4678-4264-AC5A-9E0A48D6960F}">
      <dgm:prSet/>
      <dgm:spPr/>
      <dgm:t>
        <a:bodyPr/>
        <a:lstStyle/>
        <a:p>
          <a:endParaRPr lang="de-DE"/>
        </a:p>
      </dgm:t>
    </dgm:pt>
    <dgm:pt modelId="{0CC0CD31-AB4F-4BBB-8626-921B3DE96D78}">
      <dgm:prSet/>
      <dgm:spPr/>
      <dgm:t>
        <a:bodyPr/>
        <a:lstStyle/>
        <a:p>
          <a:pPr rtl="0"/>
          <a:r>
            <a:rPr lang="pl-PL" dirty="0">
              <a:solidFill>
                <a:schemeClr val="accent6"/>
              </a:solidFill>
            </a:rPr>
            <a:t>Grupa IV </a:t>
          </a:r>
          <a:r>
            <a:rPr lang="pl-PL" dirty="0"/>
            <a:t>– obsługa klienta, który chce nadać list zagraniczny w placówce firmy kurierskiej DHL </a:t>
          </a:r>
        </a:p>
      </dgm:t>
    </dgm:pt>
    <dgm:pt modelId="{171B0492-F5F8-4F8A-A7B1-E1BBE273E615}" type="parTrans" cxnId="{BFBB3D6C-8FE4-432B-8F39-D29ACF00263F}">
      <dgm:prSet/>
      <dgm:spPr/>
      <dgm:t>
        <a:bodyPr/>
        <a:lstStyle/>
        <a:p>
          <a:endParaRPr lang="de-DE"/>
        </a:p>
      </dgm:t>
    </dgm:pt>
    <dgm:pt modelId="{8B2B35B4-31B9-436B-BB54-27C07A031680}" type="sibTrans" cxnId="{BFBB3D6C-8FE4-432B-8F39-D29ACF00263F}">
      <dgm:prSet/>
      <dgm:spPr/>
      <dgm:t>
        <a:bodyPr/>
        <a:lstStyle/>
        <a:p>
          <a:endParaRPr lang="de-DE"/>
        </a:p>
      </dgm:t>
    </dgm:pt>
    <dgm:pt modelId="{1F1D758D-9FB1-4BD9-9D67-A10322A93665}" type="pres">
      <dgm:prSet presAssocID="{BC432CFA-32D6-448B-A215-9E96DFB74685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DC659F6-965F-4B76-B5FC-94F78DEB6A9B}" type="pres">
      <dgm:prSet presAssocID="{8FFCA392-9DA8-47E4-B03A-D49EF65B1830}" presName="root" presStyleCnt="0"/>
      <dgm:spPr/>
    </dgm:pt>
    <dgm:pt modelId="{3F45937A-894D-474E-8234-4F296E60CC84}" type="pres">
      <dgm:prSet presAssocID="{8FFCA392-9DA8-47E4-B03A-D49EF65B1830}" presName="rootComposite" presStyleCnt="0"/>
      <dgm:spPr/>
    </dgm:pt>
    <dgm:pt modelId="{C8FC5BA1-7A99-4B5E-864F-6B2859998CEB}" type="pres">
      <dgm:prSet presAssocID="{8FFCA392-9DA8-47E4-B03A-D49EF65B1830}" presName="rootText" presStyleLbl="node1" presStyleIdx="0" presStyleCnt="1" custScaleX="252752"/>
      <dgm:spPr/>
      <dgm:t>
        <a:bodyPr/>
        <a:lstStyle/>
        <a:p>
          <a:endParaRPr lang="pl-PL"/>
        </a:p>
      </dgm:t>
    </dgm:pt>
    <dgm:pt modelId="{610AE084-3FA0-43E3-AE23-2F9086E3CDC9}" type="pres">
      <dgm:prSet presAssocID="{8FFCA392-9DA8-47E4-B03A-D49EF65B1830}" presName="rootConnector" presStyleLbl="node1" presStyleIdx="0" presStyleCnt="1"/>
      <dgm:spPr/>
      <dgm:t>
        <a:bodyPr/>
        <a:lstStyle/>
        <a:p>
          <a:endParaRPr lang="pl-PL"/>
        </a:p>
      </dgm:t>
    </dgm:pt>
    <dgm:pt modelId="{2E03917B-ED93-4972-8363-6440299E3BEB}" type="pres">
      <dgm:prSet presAssocID="{8FFCA392-9DA8-47E4-B03A-D49EF65B1830}" presName="childShape" presStyleCnt="0"/>
      <dgm:spPr/>
    </dgm:pt>
    <dgm:pt modelId="{DC57EDBE-2C35-4F06-BDC8-84D55B281BAE}" type="pres">
      <dgm:prSet presAssocID="{83E290D2-39AE-412C-BB50-5290C2422ED9}" presName="Name13" presStyleLbl="parChTrans1D2" presStyleIdx="0" presStyleCnt="4" custSzX="449300"/>
      <dgm:spPr/>
      <dgm:t>
        <a:bodyPr/>
        <a:lstStyle/>
        <a:p>
          <a:endParaRPr lang="pl-PL"/>
        </a:p>
      </dgm:t>
    </dgm:pt>
    <dgm:pt modelId="{F401AED7-B4AD-4E15-850B-34D4F39003D1}" type="pres">
      <dgm:prSet presAssocID="{D59F4C55-2906-422F-B287-7771723D7FB6}" presName="childText" presStyleLbl="bgAcc1" presStyleIdx="0" presStyleCnt="4" custScaleX="25275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05EFA1-9D7D-4132-A0E2-89F5A9F3C7FF}" type="pres">
      <dgm:prSet presAssocID="{A22265F9-6671-41BD-9E42-AAE522C32C98}" presName="Name13" presStyleLbl="parChTrans1D2" presStyleIdx="1" presStyleCnt="4" custSzX="449300"/>
      <dgm:spPr/>
      <dgm:t>
        <a:bodyPr/>
        <a:lstStyle/>
        <a:p>
          <a:endParaRPr lang="pl-PL"/>
        </a:p>
      </dgm:t>
    </dgm:pt>
    <dgm:pt modelId="{D01FEF94-723A-4F3C-AC8F-84E3A2E74364}" type="pres">
      <dgm:prSet presAssocID="{2D33A996-9984-4170-943E-5B9A1FF4382C}" presName="childText" presStyleLbl="bgAcc1" presStyleIdx="1" presStyleCnt="4" custScaleX="25275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7C452E-FA78-40D3-892F-8C4CAE7DB051}" type="pres">
      <dgm:prSet presAssocID="{907F98A3-5648-48A0-9428-B7527EEC25F0}" presName="Name13" presStyleLbl="parChTrans1D2" presStyleIdx="2" presStyleCnt="4" custSzX="449300"/>
      <dgm:spPr/>
      <dgm:t>
        <a:bodyPr/>
        <a:lstStyle/>
        <a:p>
          <a:endParaRPr lang="pl-PL"/>
        </a:p>
      </dgm:t>
    </dgm:pt>
    <dgm:pt modelId="{C366E8C1-C17C-4500-95BE-568665EDBE54}" type="pres">
      <dgm:prSet presAssocID="{2DC3B2E5-FF0B-49FE-B425-38906B0CA38C}" presName="childText" presStyleLbl="bgAcc1" presStyleIdx="2" presStyleCnt="4" custScaleX="25275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F7E511-FB08-4561-AC14-D54F0BE279B7}" type="pres">
      <dgm:prSet presAssocID="{171B0492-F5F8-4F8A-A7B1-E1BBE273E615}" presName="Name13" presStyleLbl="parChTrans1D2" presStyleIdx="3" presStyleCnt="4" custSzX="449300"/>
      <dgm:spPr/>
      <dgm:t>
        <a:bodyPr/>
        <a:lstStyle/>
        <a:p>
          <a:endParaRPr lang="pl-PL"/>
        </a:p>
      </dgm:t>
    </dgm:pt>
    <dgm:pt modelId="{0564EFAF-C03F-4673-8479-06823F2DA5A5}" type="pres">
      <dgm:prSet presAssocID="{0CC0CD31-AB4F-4BBB-8626-921B3DE96D78}" presName="childText" presStyleLbl="bgAcc1" presStyleIdx="3" presStyleCnt="4" custScaleX="25275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FBB3D6C-8FE4-432B-8F39-D29ACF00263F}" srcId="{8FFCA392-9DA8-47E4-B03A-D49EF65B1830}" destId="{0CC0CD31-AB4F-4BBB-8626-921B3DE96D78}" srcOrd="3" destOrd="0" parTransId="{171B0492-F5F8-4F8A-A7B1-E1BBE273E615}" sibTransId="{8B2B35B4-31B9-436B-BB54-27C07A031680}"/>
    <dgm:cxn modelId="{3FAFC305-789F-4A2F-A4B5-FF39BB9ED6A3}" type="presOf" srcId="{0CC0CD31-AB4F-4BBB-8626-921B3DE96D78}" destId="{0564EFAF-C03F-4673-8479-06823F2DA5A5}" srcOrd="0" destOrd="0" presId="urn:microsoft.com/office/officeart/2005/8/layout/hierarchy3"/>
    <dgm:cxn modelId="{9B45B289-374E-491D-8B16-F02A210AB33F}" type="presOf" srcId="{171B0492-F5F8-4F8A-A7B1-E1BBE273E615}" destId="{C2F7E511-FB08-4561-AC14-D54F0BE279B7}" srcOrd="0" destOrd="0" presId="urn:microsoft.com/office/officeart/2005/8/layout/hierarchy3"/>
    <dgm:cxn modelId="{0B04484C-1299-4A4F-8AC2-0027E64E3DE7}" type="presOf" srcId="{83E290D2-39AE-412C-BB50-5290C2422ED9}" destId="{DC57EDBE-2C35-4F06-BDC8-84D55B281BAE}" srcOrd="0" destOrd="0" presId="urn:microsoft.com/office/officeart/2005/8/layout/hierarchy3"/>
    <dgm:cxn modelId="{33CAEA6E-095D-4978-8366-2BBE21A87C98}" type="presOf" srcId="{D59F4C55-2906-422F-B287-7771723D7FB6}" destId="{F401AED7-B4AD-4E15-850B-34D4F39003D1}" srcOrd="0" destOrd="0" presId="urn:microsoft.com/office/officeart/2005/8/layout/hierarchy3"/>
    <dgm:cxn modelId="{62618BD1-B3FD-4FD8-A5BD-775086E02517}" srcId="{8FFCA392-9DA8-47E4-B03A-D49EF65B1830}" destId="{D59F4C55-2906-422F-B287-7771723D7FB6}" srcOrd="0" destOrd="0" parTransId="{83E290D2-39AE-412C-BB50-5290C2422ED9}" sibTransId="{C0576670-2E06-47F7-8BA1-28B12348BDAD}"/>
    <dgm:cxn modelId="{C577DCC8-251F-430B-AFD6-74E80D081A4D}" type="presOf" srcId="{907F98A3-5648-48A0-9428-B7527EEC25F0}" destId="{417C452E-FA78-40D3-892F-8C4CAE7DB051}" srcOrd="0" destOrd="0" presId="urn:microsoft.com/office/officeart/2005/8/layout/hierarchy3"/>
    <dgm:cxn modelId="{2EC3CB0A-BC7E-43E0-A0D5-22FF1586E100}" srcId="{8FFCA392-9DA8-47E4-B03A-D49EF65B1830}" destId="{2D33A996-9984-4170-943E-5B9A1FF4382C}" srcOrd="1" destOrd="0" parTransId="{A22265F9-6671-41BD-9E42-AAE522C32C98}" sibTransId="{97DE6C98-265D-41EB-87E8-F730238A60D3}"/>
    <dgm:cxn modelId="{3A861C03-EC58-4BA9-9104-975DAB75EC69}" srcId="{BC432CFA-32D6-448B-A215-9E96DFB74685}" destId="{8FFCA392-9DA8-47E4-B03A-D49EF65B1830}" srcOrd="0" destOrd="0" parTransId="{56A18D6E-92FA-462C-9F07-5F408CB858C7}" sibTransId="{E3239D1A-FCF9-4E9D-82DA-F8F938B1EE77}"/>
    <dgm:cxn modelId="{247FF7BE-EB8F-4818-BCD6-34951F88979A}" type="presOf" srcId="{8FFCA392-9DA8-47E4-B03A-D49EF65B1830}" destId="{C8FC5BA1-7A99-4B5E-864F-6B2859998CEB}" srcOrd="0" destOrd="0" presId="urn:microsoft.com/office/officeart/2005/8/layout/hierarchy3"/>
    <dgm:cxn modelId="{B9D0BAC9-D306-45C4-A35C-2C01F648AD9D}" type="presOf" srcId="{2D33A996-9984-4170-943E-5B9A1FF4382C}" destId="{D01FEF94-723A-4F3C-AC8F-84E3A2E74364}" srcOrd="0" destOrd="0" presId="urn:microsoft.com/office/officeart/2005/8/layout/hierarchy3"/>
    <dgm:cxn modelId="{25FCB8F3-399E-4BC9-8C0C-A708F1BB6B27}" type="presOf" srcId="{2DC3B2E5-FF0B-49FE-B425-38906B0CA38C}" destId="{C366E8C1-C17C-4500-95BE-568665EDBE54}" srcOrd="0" destOrd="0" presId="urn:microsoft.com/office/officeart/2005/8/layout/hierarchy3"/>
    <dgm:cxn modelId="{0F172814-DB43-49A8-B830-A8AEE9FAB048}" type="presOf" srcId="{BC432CFA-32D6-448B-A215-9E96DFB74685}" destId="{1F1D758D-9FB1-4BD9-9D67-A10322A93665}" srcOrd="0" destOrd="0" presId="urn:microsoft.com/office/officeart/2005/8/layout/hierarchy3"/>
    <dgm:cxn modelId="{6BCD1D76-B48A-49D3-9D1F-32A120EEF1E0}" type="presOf" srcId="{8FFCA392-9DA8-47E4-B03A-D49EF65B1830}" destId="{610AE084-3FA0-43E3-AE23-2F9086E3CDC9}" srcOrd="1" destOrd="0" presId="urn:microsoft.com/office/officeart/2005/8/layout/hierarchy3"/>
    <dgm:cxn modelId="{8053F90E-4678-4264-AC5A-9E0A48D6960F}" srcId="{8FFCA392-9DA8-47E4-B03A-D49EF65B1830}" destId="{2DC3B2E5-FF0B-49FE-B425-38906B0CA38C}" srcOrd="2" destOrd="0" parTransId="{907F98A3-5648-48A0-9428-B7527EEC25F0}" sibTransId="{134EB441-27A2-49B5-BEAF-92E09162124E}"/>
    <dgm:cxn modelId="{5B16EA5A-2A09-4FDA-8767-88AE6E43FFDB}" type="presOf" srcId="{A22265F9-6671-41BD-9E42-AAE522C32C98}" destId="{2905EFA1-9D7D-4132-A0E2-89F5A9F3C7FF}" srcOrd="0" destOrd="0" presId="urn:microsoft.com/office/officeart/2005/8/layout/hierarchy3"/>
    <dgm:cxn modelId="{52DB3858-8E0C-4DA2-8C94-2E7FC512EEFD}" type="presParOf" srcId="{1F1D758D-9FB1-4BD9-9D67-A10322A93665}" destId="{8DC659F6-965F-4B76-B5FC-94F78DEB6A9B}" srcOrd="0" destOrd="0" presId="urn:microsoft.com/office/officeart/2005/8/layout/hierarchy3"/>
    <dgm:cxn modelId="{C5DE1BE0-C9BD-4449-9BA4-753C74FB4395}" type="presParOf" srcId="{8DC659F6-965F-4B76-B5FC-94F78DEB6A9B}" destId="{3F45937A-894D-474E-8234-4F296E60CC84}" srcOrd="0" destOrd="0" presId="urn:microsoft.com/office/officeart/2005/8/layout/hierarchy3"/>
    <dgm:cxn modelId="{C1E09888-52AA-43CA-944E-CA7176086E78}" type="presParOf" srcId="{3F45937A-894D-474E-8234-4F296E60CC84}" destId="{C8FC5BA1-7A99-4B5E-864F-6B2859998CEB}" srcOrd="0" destOrd="0" presId="urn:microsoft.com/office/officeart/2005/8/layout/hierarchy3"/>
    <dgm:cxn modelId="{8BEFBBAC-E768-49DA-A458-2D5DE0B486C8}" type="presParOf" srcId="{3F45937A-894D-474E-8234-4F296E60CC84}" destId="{610AE084-3FA0-43E3-AE23-2F9086E3CDC9}" srcOrd="1" destOrd="0" presId="urn:microsoft.com/office/officeart/2005/8/layout/hierarchy3"/>
    <dgm:cxn modelId="{4505B189-F833-423B-988F-A875F228E8C8}" type="presParOf" srcId="{8DC659F6-965F-4B76-B5FC-94F78DEB6A9B}" destId="{2E03917B-ED93-4972-8363-6440299E3BEB}" srcOrd="1" destOrd="0" presId="urn:microsoft.com/office/officeart/2005/8/layout/hierarchy3"/>
    <dgm:cxn modelId="{EC0E3F7C-4EEC-48C2-B010-F4BD79B5CF4B}" type="presParOf" srcId="{2E03917B-ED93-4972-8363-6440299E3BEB}" destId="{DC57EDBE-2C35-4F06-BDC8-84D55B281BAE}" srcOrd="0" destOrd="0" presId="urn:microsoft.com/office/officeart/2005/8/layout/hierarchy3"/>
    <dgm:cxn modelId="{EC4C4B36-6642-4C4B-9464-8C749F81F87D}" type="presParOf" srcId="{2E03917B-ED93-4972-8363-6440299E3BEB}" destId="{F401AED7-B4AD-4E15-850B-34D4F39003D1}" srcOrd="1" destOrd="0" presId="urn:microsoft.com/office/officeart/2005/8/layout/hierarchy3"/>
    <dgm:cxn modelId="{060BE51B-FB66-4891-8411-36EA4793EDB4}" type="presParOf" srcId="{2E03917B-ED93-4972-8363-6440299E3BEB}" destId="{2905EFA1-9D7D-4132-A0E2-89F5A9F3C7FF}" srcOrd="2" destOrd="0" presId="urn:microsoft.com/office/officeart/2005/8/layout/hierarchy3"/>
    <dgm:cxn modelId="{C959D377-F03D-40ED-9E58-867B35A832B2}" type="presParOf" srcId="{2E03917B-ED93-4972-8363-6440299E3BEB}" destId="{D01FEF94-723A-4F3C-AC8F-84E3A2E74364}" srcOrd="3" destOrd="0" presId="urn:microsoft.com/office/officeart/2005/8/layout/hierarchy3"/>
    <dgm:cxn modelId="{A69BAC9C-B151-470A-9F65-5502500F3A87}" type="presParOf" srcId="{2E03917B-ED93-4972-8363-6440299E3BEB}" destId="{417C452E-FA78-40D3-892F-8C4CAE7DB051}" srcOrd="4" destOrd="0" presId="urn:microsoft.com/office/officeart/2005/8/layout/hierarchy3"/>
    <dgm:cxn modelId="{CC1AC7C2-1795-44F3-958C-2FFC2E3C1C7B}" type="presParOf" srcId="{2E03917B-ED93-4972-8363-6440299E3BEB}" destId="{C366E8C1-C17C-4500-95BE-568665EDBE54}" srcOrd="5" destOrd="0" presId="urn:microsoft.com/office/officeart/2005/8/layout/hierarchy3"/>
    <dgm:cxn modelId="{7E4C2F14-4FB3-44FD-A1C6-89F61FB5771F}" type="presParOf" srcId="{2E03917B-ED93-4972-8363-6440299E3BEB}" destId="{C2F7E511-FB08-4561-AC14-D54F0BE279B7}" srcOrd="6" destOrd="0" presId="urn:microsoft.com/office/officeart/2005/8/layout/hierarchy3"/>
    <dgm:cxn modelId="{7C8CE8A3-A018-496C-B97E-9BA39028C515}" type="presParOf" srcId="{2E03917B-ED93-4972-8363-6440299E3BEB}" destId="{0564EFAF-C03F-4673-8479-06823F2DA5A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F97859-DE23-4C18-AE9F-B26B6C1886A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4C861151-1FB9-447C-96B1-B2CBA8BE155C}">
      <dgm:prSet/>
      <dgm:spPr/>
      <dgm:t>
        <a:bodyPr/>
        <a:lstStyle/>
        <a:p>
          <a:pPr algn="ctr" rtl="0"/>
          <a:r>
            <a:rPr lang="pl-PL" dirty="0"/>
            <a:t>P</a:t>
          </a:r>
          <a:r>
            <a:rPr lang="en-GB" dirty="0"/>
            <a:t>odjęte przez Was działania, pomogły</a:t>
          </a:r>
          <a:r>
            <a:rPr lang="pl-PL" dirty="0"/>
            <a:t> Wam:</a:t>
          </a:r>
        </a:p>
      </dgm:t>
    </dgm:pt>
    <dgm:pt modelId="{635EBEBF-B162-4A58-A605-B2F2142FD1AA}" type="parTrans" cxnId="{71E71AD8-4B45-4327-AC16-A3AFDED8723A}">
      <dgm:prSet/>
      <dgm:spPr/>
      <dgm:t>
        <a:bodyPr/>
        <a:lstStyle/>
        <a:p>
          <a:endParaRPr lang="de-DE"/>
        </a:p>
      </dgm:t>
    </dgm:pt>
    <dgm:pt modelId="{3B2A7B29-BF6C-46AD-AF0C-10199E0E8841}" type="sibTrans" cxnId="{71E71AD8-4B45-4327-AC16-A3AFDED8723A}">
      <dgm:prSet/>
      <dgm:spPr/>
      <dgm:t>
        <a:bodyPr/>
        <a:lstStyle/>
        <a:p>
          <a:endParaRPr lang="de-DE"/>
        </a:p>
      </dgm:t>
    </dgm:pt>
    <dgm:pt modelId="{42FEDCCB-9BB0-4D85-BF56-9F7ADA99EDB1}">
      <dgm:prSet/>
      <dgm:spPr/>
      <dgm:t>
        <a:bodyPr/>
        <a:lstStyle/>
        <a:p>
          <a:pPr rtl="0"/>
          <a:r>
            <a:rPr lang="pl-PL" dirty="0"/>
            <a:t>Up</a:t>
          </a:r>
          <a:r>
            <a:rPr lang="en-GB" dirty="0"/>
            <a:t>orządkować</a:t>
          </a:r>
          <a:r>
            <a:rPr lang="pl-PL" dirty="0"/>
            <a:t> w</a:t>
          </a:r>
          <a:r>
            <a:rPr lang="en-GB" dirty="0"/>
            <a:t>iedzę</a:t>
          </a:r>
          <a:r>
            <a:rPr lang="pl-PL" dirty="0"/>
            <a:t> dotyczącą obsługi klienta</a:t>
          </a:r>
        </a:p>
      </dgm:t>
    </dgm:pt>
    <dgm:pt modelId="{8E50A627-9C2F-4AEF-9D50-6B1CF9C096F2}" type="parTrans" cxnId="{78EA692F-7352-49BC-9F33-D3109756CD12}">
      <dgm:prSet/>
      <dgm:spPr/>
      <dgm:t>
        <a:bodyPr/>
        <a:lstStyle/>
        <a:p>
          <a:endParaRPr lang="de-DE"/>
        </a:p>
      </dgm:t>
    </dgm:pt>
    <dgm:pt modelId="{4778E12E-65C7-421D-B646-312D6601F54E}" type="sibTrans" cxnId="{78EA692F-7352-49BC-9F33-D3109756CD12}">
      <dgm:prSet/>
      <dgm:spPr/>
      <dgm:t>
        <a:bodyPr/>
        <a:lstStyle/>
        <a:p>
          <a:endParaRPr lang="de-DE"/>
        </a:p>
      </dgm:t>
    </dgm:pt>
    <dgm:pt modelId="{E4C20F68-2CE3-4F21-94BD-E48C749F3F55}">
      <dgm:prSet/>
      <dgm:spPr/>
      <dgm:t>
        <a:bodyPr/>
        <a:lstStyle/>
        <a:p>
          <a:pPr rtl="0"/>
          <a:r>
            <a:rPr lang="pl-PL" dirty="0"/>
            <a:t>Przećwiczyliście pracę z cennikami</a:t>
          </a:r>
        </a:p>
      </dgm:t>
    </dgm:pt>
    <dgm:pt modelId="{2572186D-0C48-4881-A8AC-3B3E5F2BCF67}" type="parTrans" cxnId="{D9ECA186-B024-4CDA-8986-4AC32D6B296D}">
      <dgm:prSet/>
      <dgm:spPr/>
      <dgm:t>
        <a:bodyPr/>
        <a:lstStyle/>
        <a:p>
          <a:endParaRPr lang="de-DE"/>
        </a:p>
      </dgm:t>
    </dgm:pt>
    <dgm:pt modelId="{889F391F-41BC-4CC4-9142-2D2A52F7FD6D}" type="sibTrans" cxnId="{D9ECA186-B024-4CDA-8986-4AC32D6B296D}">
      <dgm:prSet/>
      <dgm:spPr/>
      <dgm:t>
        <a:bodyPr/>
        <a:lstStyle/>
        <a:p>
          <a:endParaRPr lang="de-DE"/>
        </a:p>
      </dgm:t>
    </dgm:pt>
    <dgm:pt modelId="{F8A7165E-2E0D-4344-BD93-17E3675FC5A8}">
      <dgm:prSet/>
      <dgm:spPr/>
      <dgm:t>
        <a:bodyPr/>
        <a:lstStyle/>
        <a:p>
          <a:pPr rtl="0"/>
          <a:r>
            <a:rPr lang="pl-PL" dirty="0"/>
            <a:t>Przypomnieliście sobie zasady tworzenia prezentacji</a:t>
          </a:r>
        </a:p>
      </dgm:t>
    </dgm:pt>
    <dgm:pt modelId="{325C4E45-406E-402C-89EE-78C35F4D6EA2}" type="parTrans" cxnId="{C1C8E107-58C9-4233-97FC-62315CDAE9EC}">
      <dgm:prSet/>
      <dgm:spPr/>
      <dgm:t>
        <a:bodyPr/>
        <a:lstStyle/>
        <a:p>
          <a:endParaRPr lang="de-DE"/>
        </a:p>
      </dgm:t>
    </dgm:pt>
    <dgm:pt modelId="{8484D756-83F2-490F-A0CA-68BBDC035E0A}" type="sibTrans" cxnId="{C1C8E107-58C9-4233-97FC-62315CDAE9EC}">
      <dgm:prSet/>
      <dgm:spPr/>
      <dgm:t>
        <a:bodyPr/>
        <a:lstStyle/>
        <a:p>
          <a:endParaRPr lang="de-DE"/>
        </a:p>
      </dgm:t>
    </dgm:pt>
    <dgm:pt modelId="{7480D49E-642D-4690-9BEC-4463DB5581C8}">
      <dgm:prSet/>
      <dgm:spPr/>
      <dgm:t>
        <a:bodyPr/>
        <a:lstStyle/>
        <a:p>
          <a:pPr rtl="0"/>
          <a:r>
            <a:rPr lang="pl-PL" dirty="0"/>
            <a:t>Sprawdziliście się w roli lidera grupy</a:t>
          </a:r>
        </a:p>
      </dgm:t>
    </dgm:pt>
    <dgm:pt modelId="{F91C2311-76B2-4369-9BB1-B3BD524B5311}" type="parTrans" cxnId="{E0A8A000-EDF5-4164-B623-DAE6DBE8E02C}">
      <dgm:prSet/>
      <dgm:spPr/>
      <dgm:t>
        <a:bodyPr/>
        <a:lstStyle/>
        <a:p>
          <a:endParaRPr lang="de-DE"/>
        </a:p>
      </dgm:t>
    </dgm:pt>
    <dgm:pt modelId="{A317ECAA-D82C-46CA-BF10-C348AB9BDACA}" type="sibTrans" cxnId="{E0A8A000-EDF5-4164-B623-DAE6DBE8E02C}">
      <dgm:prSet/>
      <dgm:spPr/>
      <dgm:t>
        <a:bodyPr/>
        <a:lstStyle/>
        <a:p>
          <a:endParaRPr lang="de-DE"/>
        </a:p>
      </dgm:t>
    </dgm:pt>
    <dgm:pt modelId="{ABA90AB0-C3B0-493A-A5FC-6BA58756D190}">
      <dgm:prSet/>
      <dgm:spPr/>
      <dgm:t>
        <a:bodyPr/>
        <a:lstStyle/>
        <a:p>
          <a:pPr rtl="0"/>
          <a:r>
            <a:rPr lang="pl-PL"/>
            <a:t>Spróbowaliście sił w przedstawieniu tematu przez innmi</a:t>
          </a:r>
        </a:p>
      </dgm:t>
    </dgm:pt>
    <dgm:pt modelId="{6C3FDB51-7E9A-412C-90A9-91E8604B6603}" type="parTrans" cxnId="{F13FD8F8-8DE3-49FB-88E2-6CE124BF07FE}">
      <dgm:prSet/>
      <dgm:spPr/>
      <dgm:t>
        <a:bodyPr/>
        <a:lstStyle/>
        <a:p>
          <a:endParaRPr lang="de-DE"/>
        </a:p>
      </dgm:t>
    </dgm:pt>
    <dgm:pt modelId="{390508F9-46CB-4EB5-B584-49DCB901EF57}" type="sibTrans" cxnId="{F13FD8F8-8DE3-49FB-88E2-6CE124BF07FE}">
      <dgm:prSet/>
      <dgm:spPr/>
      <dgm:t>
        <a:bodyPr/>
        <a:lstStyle/>
        <a:p>
          <a:endParaRPr lang="de-DE"/>
        </a:p>
      </dgm:t>
    </dgm:pt>
    <dgm:pt modelId="{67B9671C-5DAA-4149-87FF-D24F4BD93EC5}" type="pres">
      <dgm:prSet presAssocID="{E0F97859-DE23-4C18-AE9F-B26B6C1886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D4E1EE1-B2A0-495F-B2E3-F07B9842F1A3}" type="pres">
      <dgm:prSet presAssocID="{4C861151-1FB9-447C-96B1-B2CBA8BE155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D6717C-9C5F-4513-A493-7B0AF460AAA6}" type="pres">
      <dgm:prSet presAssocID="{4C861151-1FB9-447C-96B1-B2CBA8BE155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E3DD253-F374-449E-93F9-4B61F0717D55}" type="presOf" srcId="{ABA90AB0-C3B0-493A-A5FC-6BA58756D190}" destId="{68D6717C-9C5F-4513-A493-7B0AF460AAA6}" srcOrd="0" destOrd="4" presId="urn:microsoft.com/office/officeart/2005/8/layout/vList2"/>
    <dgm:cxn modelId="{78EA692F-7352-49BC-9F33-D3109756CD12}" srcId="{4C861151-1FB9-447C-96B1-B2CBA8BE155C}" destId="{42FEDCCB-9BB0-4D85-BF56-9F7ADA99EDB1}" srcOrd="0" destOrd="0" parTransId="{8E50A627-9C2F-4AEF-9D50-6B1CF9C096F2}" sibTransId="{4778E12E-65C7-421D-B646-312D6601F54E}"/>
    <dgm:cxn modelId="{CFD28A31-7F36-4D04-BC07-065F438DECC3}" type="presOf" srcId="{42FEDCCB-9BB0-4D85-BF56-9F7ADA99EDB1}" destId="{68D6717C-9C5F-4513-A493-7B0AF460AAA6}" srcOrd="0" destOrd="0" presId="urn:microsoft.com/office/officeart/2005/8/layout/vList2"/>
    <dgm:cxn modelId="{1B717058-AC02-4727-A752-AE7D338067B4}" type="presOf" srcId="{4C861151-1FB9-447C-96B1-B2CBA8BE155C}" destId="{6D4E1EE1-B2A0-495F-B2E3-F07B9842F1A3}" srcOrd="0" destOrd="0" presId="urn:microsoft.com/office/officeart/2005/8/layout/vList2"/>
    <dgm:cxn modelId="{6CB0EB75-BF50-4E63-A787-7B84183DC562}" type="presOf" srcId="{E0F97859-DE23-4C18-AE9F-B26B6C1886A2}" destId="{67B9671C-5DAA-4149-87FF-D24F4BD93EC5}" srcOrd="0" destOrd="0" presId="urn:microsoft.com/office/officeart/2005/8/layout/vList2"/>
    <dgm:cxn modelId="{C1C8E107-58C9-4233-97FC-62315CDAE9EC}" srcId="{4C861151-1FB9-447C-96B1-B2CBA8BE155C}" destId="{F8A7165E-2E0D-4344-BD93-17E3675FC5A8}" srcOrd="2" destOrd="0" parTransId="{325C4E45-406E-402C-89EE-78C35F4D6EA2}" sibTransId="{8484D756-83F2-490F-A0CA-68BBDC035E0A}"/>
    <dgm:cxn modelId="{15ED5C8C-9DEC-439B-8F94-4603AB2A4232}" type="presOf" srcId="{F8A7165E-2E0D-4344-BD93-17E3675FC5A8}" destId="{68D6717C-9C5F-4513-A493-7B0AF460AAA6}" srcOrd="0" destOrd="2" presId="urn:microsoft.com/office/officeart/2005/8/layout/vList2"/>
    <dgm:cxn modelId="{B0EE532C-784D-4D6D-BEAB-41EB54F637AB}" type="presOf" srcId="{7480D49E-642D-4690-9BEC-4463DB5581C8}" destId="{68D6717C-9C5F-4513-A493-7B0AF460AAA6}" srcOrd="0" destOrd="3" presId="urn:microsoft.com/office/officeart/2005/8/layout/vList2"/>
    <dgm:cxn modelId="{F13FD8F8-8DE3-49FB-88E2-6CE124BF07FE}" srcId="{4C861151-1FB9-447C-96B1-B2CBA8BE155C}" destId="{ABA90AB0-C3B0-493A-A5FC-6BA58756D190}" srcOrd="4" destOrd="0" parTransId="{6C3FDB51-7E9A-412C-90A9-91E8604B6603}" sibTransId="{390508F9-46CB-4EB5-B584-49DCB901EF57}"/>
    <dgm:cxn modelId="{C3306D26-FB09-471B-B059-B6015D8C0717}" type="presOf" srcId="{E4C20F68-2CE3-4F21-94BD-E48C749F3F55}" destId="{68D6717C-9C5F-4513-A493-7B0AF460AAA6}" srcOrd="0" destOrd="1" presId="urn:microsoft.com/office/officeart/2005/8/layout/vList2"/>
    <dgm:cxn modelId="{E0A8A000-EDF5-4164-B623-DAE6DBE8E02C}" srcId="{4C861151-1FB9-447C-96B1-B2CBA8BE155C}" destId="{7480D49E-642D-4690-9BEC-4463DB5581C8}" srcOrd="3" destOrd="0" parTransId="{F91C2311-76B2-4369-9BB1-B3BD524B5311}" sibTransId="{A317ECAA-D82C-46CA-BF10-C348AB9BDACA}"/>
    <dgm:cxn modelId="{71E71AD8-4B45-4327-AC16-A3AFDED8723A}" srcId="{E0F97859-DE23-4C18-AE9F-B26B6C1886A2}" destId="{4C861151-1FB9-447C-96B1-B2CBA8BE155C}" srcOrd="0" destOrd="0" parTransId="{635EBEBF-B162-4A58-A605-B2F2142FD1AA}" sibTransId="{3B2A7B29-BF6C-46AD-AF0C-10199E0E8841}"/>
    <dgm:cxn modelId="{D9ECA186-B024-4CDA-8986-4AC32D6B296D}" srcId="{4C861151-1FB9-447C-96B1-B2CBA8BE155C}" destId="{E4C20F68-2CE3-4F21-94BD-E48C749F3F55}" srcOrd="1" destOrd="0" parTransId="{2572186D-0C48-4881-A8AC-3B3E5F2BCF67}" sibTransId="{889F391F-41BC-4CC4-9142-2D2A52F7FD6D}"/>
    <dgm:cxn modelId="{038A3056-5675-4C4B-BF8A-2251C67754D8}" type="presParOf" srcId="{67B9671C-5DAA-4149-87FF-D24F4BD93EC5}" destId="{6D4E1EE1-B2A0-495F-B2E3-F07B9842F1A3}" srcOrd="0" destOrd="0" presId="urn:microsoft.com/office/officeart/2005/8/layout/vList2"/>
    <dgm:cxn modelId="{A3D1AF1A-62D6-488A-A647-CF6DE655B2B1}" type="presParOf" srcId="{67B9671C-5DAA-4149-87FF-D24F4BD93EC5}" destId="{68D6717C-9C5F-4513-A493-7B0AF460AAA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FC5BA1-7A99-4B5E-864F-6B2859998CEB}">
      <dsp:nvSpPr>
        <dsp:cNvPr id="0" name=""/>
        <dsp:cNvSpPr/>
      </dsp:nvSpPr>
      <dsp:spPr>
        <a:xfrm>
          <a:off x="1004028" y="4558"/>
          <a:ext cx="4493006" cy="8888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/>
            <a:t>Liderzy grupy losują klienta do obsługi</a:t>
          </a:r>
        </a:p>
      </dsp:txBody>
      <dsp:txXfrm>
        <a:off x="1004028" y="4558"/>
        <a:ext cx="4493006" cy="888817"/>
      </dsp:txXfrm>
    </dsp:sp>
    <dsp:sp modelId="{DC57EDBE-2C35-4F06-BDC8-84D55B281BAE}">
      <dsp:nvSpPr>
        <dsp:cNvPr id="0" name=""/>
        <dsp:cNvSpPr/>
      </dsp:nvSpPr>
      <dsp:spPr>
        <a:xfrm>
          <a:off x="4598433" y="893376"/>
          <a:ext cx="449300" cy="666612"/>
        </a:xfrm>
        <a:custGeom>
          <a:avLst/>
          <a:gdLst/>
          <a:ahLst/>
          <a:cxnLst/>
          <a:rect l="0" t="0" r="0" b="0"/>
          <a:pathLst>
            <a:path>
              <a:moveTo>
                <a:pt x="449300" y="0"/>
              </a:moveTo>
              <a:lnTo>
                <a:pt x="449300" y="666612"/>
              </a:lnTo>
              <a:lnTo>
                <a:pt x="0" y="66661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1AED7-B4AD-4E15-850B-34D4F39003D1}">
      <dsp:nvSpPr>
        <dsp:cNvPr id="0" name=""/>
        <dsp:cNvSpPr/>
      </dsp:nvSpPr>
      <dsp:spPr>
        <a:xfrm>
          <a:off x="1004028" y="1115580"/>
          <a:ext cx="3594405" cy="888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rgbClr val="DEB250"/>
              </a:solidFill>
            </a:rPr>
            <a:t>Grupa I </a:t>
          </a:r>
          <a:r>
            <a:rPr lang="pl-PL" sz="1800" kern="1200" dirty="0"/>
            <a:t>– obsługa klienta, który chce nadać list krajowy w placówce Poczty Polskiej S.A. </a:t>
          </a:r>
        </a:p>
      </dsp:txBody>
      <dsp:txXfrm>
        <a:off x="1004028" y="1115580"/>
        <a:ext cx="3594405" cy="888817"/>
      </dsp:txXfrm>
    </dsp:sp>
    <dsp:sp modelId="{2905EFA1-9D7D-4132-A0E2-89F5A9F3C7FF}">
      <dsp:nvSpPr>
        <dsp:cNvPr id="0" name=""/>
        <dsp:cNvSpPr/>
      </dsp:nvSpPr>
      <dsp:spPr>
        <a:xfrm>
          <a:off x="4598433" y="893376"/>
          <a:ext cx="449300" cy="1777634"/>
        </a:xfrm>
        <a:custGeom>
          <a:avLst/>
          <a:gdLst/>
          <a:ahLst/>
          <a:cxnLst/>
          <a:rect l="0" t="0" r="0" b="0"/>
          <a:pathLst>
            <a:path>
              <a:moveTo>
                <a:pt x="449300" y="0"/>
              </a:moveTo>
              <a:lnTo>
                <a:pt x="449300" y="1777634"/>
              </a:lnTo>
              <a:lnTo>
                <a:pt x="0" y="177763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FEF94-723A-4F3C-AC8F-84E3A2E74364}">
      <dsp:nvSpPr>
        <dsp:cNvPr id="0" name=""/>
        <dsp:cNvSpPr/>
      </dsp:nvSpPr>
      <dsp:spPr>
        <a:xfrm>
          <a:off x="1004028" y="2226601"/>
          <a:ext cx="3594405" cy="888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6377173"/>
              <a:satOff val="-8312"/>
              <a:lumOff val="-2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chemeClr val="accent4">
                  <a:lumMod val="75000"/>
                </a:schemeClr>
              </a:solidFill>
            </a:rPr>
            <a:t>Grupa II </a:t>
          </a:r>
          <a:r>
            <a:rPr lang="pl-PL" sz="1800" kern="1200" dirty="0"/>
            <a:t>– obsługa klienta, który chce nadać list zagraniczny w placówce Poczty Polskiej S.A.</a:t>
          </a:r>
        </a:p>
      </dsp:txBody>
      <dsp:txXfrm>
        <a:off x="1004028" y="2226601"/>
        <a:ext cx="3594405" cy="888817"/>
      </dsp:txXfrm>
    </dsp:sp>
    <dsp:sp modelId="{417C452E-FA78-40D3-892F-8C4CAE7DB051}">
      <dsp:nvSpPr>
        <dsp:cNvPr id="0" name=""/>
        <dsp:cNvSpPr/>
      </dsp:nvSpPr>
      <dsp:spPr>
        <a:xfrm>
          <a:off x="4598433" y="893376"/>
          <a:ext cx="449300" cy="2888655"/>
        </a:xfrm>
        <a:custGeom>
          <a:avLst/>
          <a:gdLst/>
          <a:ahLst/>
          <a:cxnLst/>
          <a:rect l="0" t="0" r="0" b="0"/>
          <a:pathLst>
            <a:path>
              <a:moveTo>
                <a:pt x="449300" y="0"/>
              </a:moveTo>
              <a:lnTo>
                <a:pt x="449300" y="2888655"/>
              </a:lnTo>
              <a:lnTo>
                <a:pt x="0" y="288865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6E8C1-C17C-4500-95BE-568665EDBE54}">
      <dsp:nvSpPr>
        <dsp:cNvPr id="0" name=""/>
        <dsp:cNvSpPr/>
      </dsp:nvSpPr>
      <dsp:spPr>
        <a:xfrm>
          <a:off x="1004028" y="3337623"/>
          <a:ext cx="3594405" cy="888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12754347"/>
              <a:satOff val="-16624"/>
              <a:lumOff val="-41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rgbClr val="7030A0"/>
              </a:solidFill>
            </a:rPr>
            <a:t>Grupa III </a:t>
          </a:r>
          <a:r>
            <a:rPr lang="pl-PL" sz="1800" kern="1200" dirty="0"/>
            <a:t>– obsługa klienta, który chce nadać list krajowy w placówce firmy kurierskiej DHL </a:t>
          </a:r>
        </a:p>
      </dsp:txBody>
      <dsp:txXfrm>
        <a:off x="1004028" y="3337623"/>
        <a:ext cx="3594405" cy="888817"/>
      </dsp:txXfrm>
    </dsp:sp>
    <dsp:sp modelId="{C2F7E511-FB08-4561-AC14-D54F0BE279B7}">
      <dsp:nvSpPr>
        <dsp:cNvPr id="0" name=""/>
        <dsp:cNvSpPr/>
      </dsp:nvSpPr>
      <dsp:spPr>
        <a:xfrm>
          <a:off x="4598433" y="893376"/>
          <a:ext cx="449300" cy="3999677"/>
        </a:xfrm>
        <a:custGeom>
          <a:avLst/>
          <a:gdLst/>
          <a:ahLst/>
          <a:cxnLst/>
          <a:rect l="0" t="0" r="0" b="0"/>
          <a:pathLst>
            <a:path>
              <a:moveTo>
                <a:pt x="449300" y="0"/>
              </a:moveTo>
              <a:lnTo>
                <a:pt x="449300" y="3999677"/>
              </a:lnTo>
              <a:lnTo>
                <a:pt x="0" y="399967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4EFAF-C03F-4673-8479-06823F2DA5A5}">
      <dsp:nvSpPr>
        <dsp:cNvPr id="0" name=""/>
        <dsp:cNvSpPr/>
      </dsp:nvSpPr>
      <dsp:spPr>
        <a:xfrm>
          <a:off x="1004028" y="4448644"/>
          <a:ext cx="3594405" cy="888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19131520"/>
              <a:satOff val="-24936"/>
              <a:lumOff val="-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chemeClr val="accent6"/>
              </a:solidFill>
            </a:rPr>
            <a:t>Grupa IV </a:t>
          </a:r>
          <a:r>
            <a:rPr lang="pl-PL" sz="1800" kern="1200" dirty="0"/>
            <a:t>– obsługa klienta, który chce nadać list zagraniczny w placówce firmy kurierskiej DHL </a:t>
          </a:r>
        </a:p>
      </dsp:txBody>
      <dsp:txXfrm>
        <a:off x="1004028" y="4448644"/>
        <a:ext cx="3594405" cy="8888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4E1EE1-B2A0-495F-B2E3-F07B9842F1A3}">
      <dsp:nvSpPr>
        <dsp:cNvPr id="0" name=""/>
        <dsp:cNvSpPr/>
      </dsp:nvSpPr>
      <dsp:spPr>
        <a:xfrm>
          <a:off x="0" y="40666"/>
          <a:ext cx="10331117" cy="7915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kern="1200" dirty="0"/>
            <a:t>P</a:t>
          </a:r>
          <a:r>
            <a:rPr lang="en-GB" sz="3300" kern="1200" dirty="0"/>
            <a:t>odjęte przez Was działania, pomogły</a:t>
          </a:r>
          <a:r>
            <a:rPr lang="pl-PL" sz="3300" kern="1200" dirty="0"/>
            <a:t> Wam:</a:t>
          </a:r>
        </a:p>
      </dsp:txBody>
      <dsp:txXfrm>
        <a:off x="0" y="40666"/>
        <a:ext cx="10331117" cy="791505"/>
      </dsp:txXfrm>
    </dsp:sp>
    <dsp:sp modelId="{68D6717C-9C5F-4513-A493-7B0AF460AAA6}">
      <dsp:nvSpPr>
        <dsp:cNvPr id="0" name=""/>
        <dsp:cNvSpPr/>
      </dsp:nvSpPr>
      <dsp:spPr>
        <a:xfrm>
          <a:off x="0" y="832171"/>
          <a:ext cx="10331117" cy="2254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013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600" kern="1200" dirty="0"/>
            <a:t>Up</a:t>
          </a:r>
          <a:r>
            <a:rPr lang="en-GB" sz="2600" kern="1200" dirty="0"/>
            <a:t>orządkować</a:t>
          </a:r>
          <a:r>
            <a:rPr lang="pl-PL" sz="2600" kern="1200" dirty="0"/>
            <a:t> w</a:t>
          </a:r>
          <a:r>
            <a:rPr lang="en-GB" sz="2600" kern="1200" dirty="0"/>
            <a:t>iedzę</a:t>
          </a:r>
          <a:r>
            <a:rPr lang="pl-PL" sz="2600" kern="1200" dirty="0"/>
            <a:t> dotyczącą obsługi klienta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600" kern="1200" dirty="0"/>
            <a:t>Przećwiczyliście pracę z cennikami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600" kern="1200" dirty="0"/>
            <a:t>Przypomnieliście sobie zasady tworzenia prezentacji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600" kern="1200" dirty="0"/>
            <a:t>Sprawdziliście się w roli lidera grupy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600" kern="1200"/>
            <a:t>Spróbowaliście sił w przedstawieniu tematu przez innmi</a:t>
          </a:r>
        </a:p>
      </dsp:txBody>
      <dsp:txXfrm>
        <a:off x="0" y="832171"/>
        <a:ext cx="10331117" cy="2254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pPr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pPr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pPr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pPr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pPr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pPr/>
              <a:t>8/18/2021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pPr/>
              <a:t>8/18/2021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pPr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pPr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FAE5-B985-4AC2-B460-2A9FC8793684}" type="datetimeFigureOut">
              <a:rPr lang="pl-PL" smtClean="0"/>
              <a:pPr/>
              <a:t>2021-08-18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B57C11-EEF2-46B6-8EDD-5F320FFFAA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72321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pPr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pPr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pPr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pPr/>
              <a:t>8/18/2021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pPr/>
              <a:t>8/18/2021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pPr/>
              <a:t>8/18/2021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pPr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pPr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pPr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hlparcel.pl/pl/dla-ciebie/wysylka/przesylki-miedzynarodowe.html" TargetMode="External"/><Relationship Id="rId13" Type="http://schemas.openxmlformats.org/officeDocument/2006/relationships/hyperlink" Target="https://www.poczta-polska.pl/biznes/korespondencja/formularze/" TargetMode="External"/><Relationship Id="rId3" Type="http://schemas.openxmlformats.org/officeDocument/2006/relationships/hyperlink" Target="https://www.dhl.com/pl-pl/home.html" TargetMode="External"/><Relationship Id="rId7" Type="http://schemas.openxmlformats.org/officeDocument/2006/relationships/hyperlink" Target="https://www.dhl.com.pl/content/dam/downloads/pl/express/pl/shipping/packaging/dhl_express_packing_guide_pl_pl.pdf" TargetMode="External"/><Relationship Id="rId12" Type="http://schemas.openxmlformats.org/officeDocument/2006/relationships/hyperlink" Target="https://poradnikprzedsiebiorcy.pl/-pocztowa-ksiazka-nadawcza-wzor-z-omowieniem" TargetMode="External"/><Relationship Id="rId2" Type="http://schemas.openxmlformats.org/officeDocument/2006/relationships/hyperlink" Target="https://www.poczta-polska.pl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poczta-polska.pl/hermes/uploads/2015/01/PP-PORADNIK-PAKOWANIE-PACZEK-210x297-INTERNET.pdf" TargetMode="External"/><Relationship Id="rId11" Type="http://schemas.openxmlformats.org/officeDocument/2006/relationships/hyperlink" Target="http://www.hillway.pl/zwroty-ulatwiajace-sprzedaz-i-pozwalajace-budowac-pozytywne-relacje-z-klientami-jezyk-korzysci/" TargetMode="External"/><Relationship Id="rId5" Type="http://schemas.openxmlformats.org/officeDocument/2006/relationships/hyperlink" Target="https://www.poczta-polska.pl/paczki-i-listy/przesylki-zagraniczne/" TargetMode="External"/><Relationship Id="rId10" Type="http://schemas.openxmlformats.org/officeDocument/2006/relationships/hyperlink" Target="https://www.dhlparcel.pl/pl/dla-ciebie/wysylka/cennik.html" TargetMode="External"/><Relationship Id="rId4" Type="http://schemas.openxmlformats.org/officeDocument/2006/relationships/hyperlink" Target="https://www.jakimkurierem.pl/poradniki/towary-wylaczone-z-transportu-poczta-polska/" TargetMode="External"/><Relationship Id="rId9" Type="http://schemas.openxmlformats.org/officeDocument/2006/relationships/hyperlink" Target="https://cennik.poczta-polska.pl/plik,1/cennik_uslug_powszechnych_w_obrocie_krajowym_i_zagranicznym_01042019.pdf" TargetMode="External"/><Relationship Id="rId14" Type="http://schemas.openxmlformats.org/officeDocument/2006/relationships/hyperlink" Target="https://www.enadawca.pl/przygotowanie/zapakowac-paczke-pocztowa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jan.nowaczyk@qwerty.p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8F6CCF4-8E47-4A4C-92B1-A7F223C40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55369" y="663594"/>
            <a:ext cx="9755187" cy="1397230"/>
          </a:xfrm>
        </p:spPr>
        <p:txBody>
          <a:bodyPr>
            <a:normAutofit fontScale="90000"/>
          </a:bodyPr>
          <a:lstStyle/>
          <a:p>
            <a:r>
              <a:rPr lang="pl-PL" sz="6000" dirty="0"/>
              <a:t>      OBSŁUGA KLIENTA WYSYŁAJĄCEGO LIST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135CAFC-5559-47EF-8FC7-041A2A1ED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471008" y="2480002"/>
            <a:ext cx="9755187" cy="3621900"/>
          </a:xfrm>
        </p:spPr>
        <p:txBody>
          <a:bodyPr/>
          <a:lstStyle/>
          <a:p>
            <a:pPr algn="just"/>
            <a:r>
              <a:rPr lang="pl-PL" sz="1600" dirty="0"/>
              <a:t>WEB QUEST przeznaczony jest dla uczniów niesłyszących i słabosłyszących szkoły policealnej, kształcących się na kierunku technik usług pocztowych i finansowych.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dirty="0"/>
              <a:t>Celem tego WQ jest zapoznanie i utrwalenie czynności związanych z obsługą klienta, który przyszedł do placówki urzędu pocztowego lub firmy kurierskiej, aby wysłać list.</a:t>
            </a:r>
          </a:p>
          <a:p>
            <a:pPr algn="just"/>
            <a:endParaRPr lang="pl-PL" sz="1600" dirty="0"/>
          </a:p>
          <a:p>
            <a:endParaRPr lang="pl-PL" sz="1600" dirty="0"/>
          </a:p>
        </p:txBody>
      </p:sp>
      <p:pic>
        <p:nvPicPr>
          <p:cNvPr id="5" name="Picture 2" descr="EOG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723" y="525959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6812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EADA47C-1765-43E7-A88E-AA5E036F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68" y="185340"/>
            <a:ext cx="10396882" cy="1151965"/>
          </a:xfrm>
        </p:spPr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4" name="Objaśnienie w chmurce 3"/>
          <p:cNvSpPr/>
          <p:nvPr/>
        </p:nvSpPr>
        <p:spPr>
          <a:xfrm>
            <a:off x="8849436" y="1940594"/>
            <a:ext cx="2740273" cy="1546057"/>
          </a:xfrm>
          <a:prstGeom prst="cloudCallout">
            <a:avLst>
              <a:gd name="adj1" fmla="val -23281"/>
              <a:gd name="adj2" fmla="val 688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bjaśnienie w chmurce 12"/>
          <p:cNvSpPr/>
          <p:nvPr/>
        </p:nvSpPr>
        <p:spPr>
          <a:xfrm>
            <a:off x="130611" y="3217683"/>
            <a:ext cx="2740273" cy="1546057"/>
          </a:xfrm>
          <a:prstGeom prst="cloudCallout">
            <a:avLst>
              <a:gd name="adj1" fmla="val -23281"/>
              <a:gd name="adj2" fmla="val 688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bjaśnienie w chmurce 13"/>
          <p:cNvSpPr/>
          <p:nvPr/>
        </p:nvSpPr>
        <p:spPr>
          <a:xfrm>
            <a:off x="130612" y="1160364"/>
            <a:ext cx="2740273" cy="1546057"/>
          </a:xfrm>
          <a:prstGeom prst="cloudCallout">
            <a:avLst>
              <a:gd name="adj1" fmla="val -23281"/>
              <a:gd name="adj2" fmla="val 688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rostokąt 4"/>
          <p:cNvSpPr/>
          <p:nvPr/>
        </p:nvSpPr>
        <p:spPr>
          <a:xfrm>
            <a:off x="401533" y="1456338"/>
            <a:ext cx="21984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Jakie zwroty grzecznościowe należy używać podczas obsługi klienta?</a:t>
            </a:r>
          </a:p>
        </p:txBody>
      </p:sp>
      <p:sp>
        <p:nvSpPr>
          <p:cNvPr id="15" name="Objaśnienie w chmurce 14"/>
          <p:cNvSpPr/>
          <p:nvPr/>
        </p:nvSpPr>
        <p:spPr>
          <a:xfrm>
            <a:off x="2985023" y="3528356"/>
            <a:ext cx="2740273" cy="1546057"/>
          </a:xfrm>
          <a:prstGeom prst="cloudCallout">
            <a:avLst>
              <a:gd name="adj1" fmla="val -23281"/>
              <a:gd name="adj2" fmla="val 688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bjaśnienie w chmurce 15"/>
          <p:cNvSpPr/>
          <p:nvPr/>
        </p:nvSpPr>
        <p:spPr>
          <a:xfrm>
            <a:off x="2985023" y="1570117"/>
            <a:ext cx="2740273" cy="1546057"/>
          </a:xfrm>
          <a:prstGeom prst="cloudCallout">
            <a:avLst>
              <a:gd name="adj1" fmla="val -23281"/>
              <a:gd name="adj2" fmla="val 688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bjaśnienie w chmurce 16"/>
          <p:cNvSpPr/>
          <p:nvPr/>
        </p:nvSpPr>
        <p:spPr>
          <a:xfrm>
            <a:off x="6109164" y="3711954"/>
            <a:ext cx="2740273" cy="1546057"/>
          </a:xfrm>
          <a:prstGeom prst="cloudCallout">
            <a:avLst>
              <a:gd name="adj1" fmla="val -23281"/>
              <a:gd name="adj2" fmla="val 688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bjaśnienie w chmurce 17"/>
          <p:cNvSpPr/>
          <p:nvPr/>
        </p:nvSpPr>
        <p:spPr>
          <a:xfrm>
            <a:off x="9023358" y="3777336"/>
            <a:ext cx="2740273" cy="1546057"/>
          </a:xfrm>
          <a:prstGeom prst="cloudCallout">
            <a:avLst>
              <a:gd name="adj1" fmla="val -23281"/>
              <a:gd name="adj2" fmla="val 688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bjaśnienie w chmurce 18"/>
          <p:cNvSpPr/>
          <p:nvPr/>
        </p:nvSpPr>
        <p:spPr>
          <a:xfrm>
            <a:off x="5869458" y="1787315"/>
            <a:ext cx="2740273" cy="1546057"/>
          </a:xfrm>
          <a:prstGeom prst="cloudCallout">
            <a:avLst>
              <a:gd name="adj1" fmla="val -23281"/>
              <a:gd name="adj2" fmla="val 688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rostokąt 19"/>
          <p:cNvSpPr/>
          <p:nvPr/>
        </p:nvSpPr>
        <p:spPr>
          <a:xfrm>
            <a:off x="516285" y="3621378"/>
            <a:ext cx="1968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Jakie pytania zadajemy podczas obsługi?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3475661" y="4008996"/>
            <a:ext cx="17589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 powinien być zapakowany list?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D6089E-AAC7-46A0-881B-26CF143596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93954" y="311363"/>
            <a:ext cx="6187058" cy="1570117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pl-PL" dirty="0"/>
              <a:t>Sprawdź kolejno warunki realizacji usługi. </a:t>
            </a:r>
          </a:p>
          <a:p>
            <a:pPr marL="0" lvl="0" indent="0">
              <a:buNone/>
            </a:pPr>
            <a:r>
              <a:rPr lang="pl-PL" dirty="0"/>
              <a:t>Elementy, które musi zawierać Wasza prezentacja: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3047401" y="1881480"/>
            <a:ext cx="2615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Jaki będzie koszt realizacji usługi podstawowej?</a:t>
            </a:r>
            <a:b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(tu sprawdź w cenniku w zależności od gabarytu i wagi?)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6253921" y="3946373"/>
            <a:ext cx="24507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Jaki będzie koszt realizacji usługi dodatkowej zgodnie z preferencjami klienta?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6388601" y="2144844"/>
            <a:ext cx="1701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Jaki będzie całkowity koszt realizacji usługi?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9249003" y="2331596"/>
            <a:ext cx="1987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Jakie są potrzebne druki do realizacji tej usługi?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9522807" y="4134865"/>
            <a:ext cx="1741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 prawidłowo wypełnia się wybrane druki?</a:t>
            </a:r>
          </a:p>
        </p:txBody>
      </p:sp>
    </p:spTree>
    <p:extLst>
      <p:ext uri="{BB962C8B-B14F-4D97-AF65-F5344CB8AC3E}">
        <p14:creationId xmlns:p14="http://schemas.microsoft.com/office/powerpoint/2010/main" xmlns="" val="326106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E06486D-9252-43E0-BDF8-133C6033D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D2FDEEC-9BC9-4121-A840-DAF3438559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5" y="1919018"/>
            <a:ext cx="957713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Pamiętaj, że prezentacja: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powinna zwierać wszystkie niezbędne informacje, związane </a:t>
            </a:r>
            <a:br>
              <a:rPr lang="pl-PL" dirty="0"/>
            </a:br>
            <a:r>
              <a:rPr lang="pl-PL" dirty="0"/>
              <a:t>z wykonaniem zadania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musi zawierać uzasadnienia wyboru waszych decyzji przy obsłudze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nie może zawierać błędów merytorycznych, ani ortograficznych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musi być przejrzysta i czytelna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powinna zawierać rysunki, schematy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1969" y="3577389"/>
            <a:ext cx="2091489" cy="209148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3383" y="168442"/>
            <a:ext cx="2940075" cy="29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6029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511938" y="938462"/>
            <a:ext cx="7557115" cy="4487779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l-PL" dirty="0"/>
              <a:t>Sporządź druk odpowiedni do wysłania określonego listu. </a:t>
            </a:r>
            <a:br>
              <a:rPr lang="pl-PL" dirty="0"/>
            </a:br>
            <a:r>
              <a:rPr lang="pl-PL" dirty="0"/>
              <a:t>(może być online i wydrukowane, lub ręcznie uzupełniony druk)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Wszystkie niezbędne informacje do wykonania zadania znajdziesz na stronach www, do których adresy masz w zasobach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Zaprezentuj swoje zadanie i przetestuj kolegów </a:t>
            </a:r>
          </a:p>
          <a:p>
            <a:pPr marL="0" indent="0" algn="just">
              <a:buNone/>
            </a:pPr>
            <a:r>
              <a:rPr lang="pl-PL" dirty="0"/>
              <a:t>z wiedzy potrzebnej do obsługi Waszego klienta</a:t>
            </a:r>
          </a:p>
        </p:txBody>
      </p:sp>
      <p:pic>
        <p:nvPicPr>
          <p:cNvPr id="2050" name="Picture 2" descr="Businessman Signs Contract Paper Document Or Bank Customer Write.. Royalty  Free Cliparts, Vectors, And Stock Illustration. Image 141057463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90" y="1179095"/>
            <a:ext cx="3350822" cy="4037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n Presenting Presentation Seminar Concept Flat Icon — Stock Vector ©  creativestall #18336344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86" b="10252"/>
          <a:stretch/>
        </p:blipFill>
        <p:spPr bwMode="auto">
          <a:xfrm>
            <a:off x="8919613" y="3133685"/>
            <a:ext cx="2458946" cy="2292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2624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ZASOBY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752835" y="1070810"/>
            <a:ext cx="10701228" cy="458403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u="sng" dirty="0">
                <a:hlinkClick r:id="rId2"/>
              </a:rPr>
              <a:t>https://www.poczta-polska.pl/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u="sng" dirty="0">
                <a:hlinkClick r:id="rId3"/>
              </a:rPr>
              <a:t>https://www.dhl.com/pl-pl/home.html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u="sng" dirty="0">
                <a:hlinkClick r:id="rId4"/>
              </a:rPr>
              <a:t>https://www.jakimkurierem.pl/poradniki/towary-wylaczone-z-transportu-poczta-polska/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u="sng" dirty="0">
                <a:hlinkClick r:id="rId5"/>
              </a:rPr>
              <a:t>https://www.poczta-polska.pl/paczki-i-listy/przesylki-zagraniczne/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u="sng" dirty="0">
                <a:hlinkClick r:id="rId6"/>
              </a:rPr>
              <a:t>https://www.poczta-polska.pl/hermes/uploads/2015/01/PP-PORADNIK-PAKOWANIE-PACZEK-210x297-INTERNET.pdf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u="sng" dirty="0">
                <a:hlinkClick r:id="rId7"/>
              </a:rPr>
              <a:t>https://www.dhl.com.pl/content/dam/downloads/pl/express/pl/shipping/packaging/dhl_express_packing_guide_pl_pl.pdf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u="sng" dirty="0">
                <a:hlinkClick r:id="rId8"/>
              </a:rPr>
              <a:t>https://www.dhlparcel.pl/pl/dla-ciebie/wysylka/przesylki-miedzynarodowe.html</a:t>
            </a:r>
            <a:r>
              <a:rPr lang="pl-PL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u="sng" dirty="0">
                <a:hlinkClick r:id="rId9"/>
              </a:rPr>
              <a:t>https://cennik.poczta-polska.pl/plik,1/cennik_uslug_powszechnych_w_obrocie_krajowym_i_zagranicznym_01042019.pdf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u="sng" dirty="0">
                <a:hlinkClick r:id="rId10"/>
              </a:rPr>
              <a:t>https://www.dhlparcel.pl/pl/dla-ciebie/wysylka/cennik.html</a:t>
            </a:r>
            <a:r>
              <a:rPr lang="pl-PL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hlinkClick r:id="rId11"/>
              </a:rPr>
              <a:t>http://www.hillway.pl/zwroty-ulatwiajace-sprzedaz-i-pozwalajace-budowac-pozytywne-relacje-z-klientami-jezyk-korzysci</a:t>
            </a:r>
            <a:r>
              <a:rPr lang="pl-PL" dirty="0" smtClean="0">
                <a:hlinkClick r:id="rId11"/>
              </a:rPr>
              <a:t>/</a:t>
            </a: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hlinkClick r:id="rId12"/>
              </a:rPr>
              <a:t>https://poradnikprzedsiebiorcy.pl/-</a:t>
            </a:r>
            <a:r>
              <a:rPr lang="pl-PL" dirty="0" smtClean="0">
                <a:hlinkClick r:id="rId12"/>
              </a:rPr>
              <a:t>pocztowa-ksiazka-nadawcza-wzor-z-omowieniem</a:t>
            </a: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hlinkClick r:id="rId13"/>
              </a:rPr>
              <a:t>https://www.poczta-polska.pl/biznes/korespondencja/formularze</a:t>
            </a:r>
            <a:r>
              <a:rPr lang="pl-PL" dirty="0" smtClean="0">
                <a:hlinkClick r:id="rId13"/>
              </a:rPr>
              <a:t>/</a:t>
            </a: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hlinkClick r:id="rId14"/>
              </a:rPr>
              <a:t>https://</a:t>
            </a:r>
            <a:r>
              <a:rPr lang="pl-PL" smtClean="0">
                <a:hlinkClick r:id="rId14"/>
              </a:rPr>
              <a:t>www.enadawca.pl/przygotowanie/zapakowac-paczke-pocztowa</a:t>
            </a:r>
            <a:r>
              <a:rPr lang="pl-PL" smtClean="0">
                <a:hlinkClick r:id="rId14"/>
              </a:rPr>
              <a:t>/</a:t>
            </a:r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577403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7474" y="5582652"/>
            <a:ext cx="10384536" cy="782053"/>
          </a:xfrm>
        </p:spPr>
        <p:txBody>
          <a:bodyPr>
            <a:normAutofit fontScale="90000"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EWALUCJA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467732880"/>
              </p:ext>
            </p:extLst>
          </p:nvPr>
        </p:nvGraphicFramePr>
        <p:xfrm>
          <a:off x="343945" y="233138"/>
          <a:ext cx="11203181" cy="5132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20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47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47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47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747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64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Wymagania</a:t>
                      </a:r>
                      <a:endParaRPr lang="pl-PL" sz="1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l-PL" sz="1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pl-PL" sz="1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pl-PL" sz="1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pl-PL" sz="1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Punkty</a:t>
                      </a:r>
                      <a:endParaRPr lang="pl-PL" sz="1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7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Zawartość zgodna z prezentowanym tematem, wysoki poziom informacji</a:t>
                      </a:r>
                      <a:endParaRPr lang="pl-PL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Ogólnie opracowany materiał, krótki lub</a:t>
                      </a:r>
                      <a:b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 niepełny opis.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Zadanie zrealizowane poprawnie, lecz brak szczegółów i uzasadnienia własnej opinii.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Obszerny zbiór informacji lecz słaba argumentacja i mało przekonywujące uzasadnienie.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 Black" panose="020B0A04020102020204" pitchFamily="34" charset="0"/>
                        </a:rPr>
                        <a:t>Przedstawione wszystkie wymagane informacje, logiczne i poprawne merytorycznie. Dokładne uzasadnienie wyboru.</a:t>
                      </a:r>
                      <a:endParaRPr lang="pl-PL" sz="12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0-4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7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Ogólne wrażenie wykonanej prezentacji </a:t>
                      </a:r>
                      <a:br>
                        <a:rPr lang="pl-PL" sz="1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</a:br>
                      <a:r>
                        <a:rPr lang="pl-PL" sz="1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multimedialnej.</a:t>
                      </a:r>
                      <a:endParaRPr lang="pl-PL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Prezentacja nieciekawa, widoczny brak zaangażowania.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Prezentacja ciekawa, lecz brak zaangażowania </a:t>
                      </a:r>
                      <a:b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w pracę wszystkich członków grupy.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Bardzo ciekawa prezentacja, widoczne zaangażowanie uczniów </a:t>
                      </a:r>
                      <a:b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w realizację projektu.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Prezentacja wykonana bez zarzutów, przedstawienie informacji w interesujący sposób, widoczna praca wszystkich uczniów.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0-4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7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Poprawność i jakość wykonania prezentacji </a:t>
                      </a:r>
                      <a:br>
                        <a:rPr lang="pl-PL" sz="1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</a:br>
                      <a:r>
                        <a:rPr lang="pl-PL" sz="1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multimedialnej.</a:t>
                      </a:r>
                      <a:endParaRPr lang="pl-PL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 Black" panose="020B0A04020102020204" pitchFamily="34" charset="0"/>
                        </a:rPr>
                        <a:t>Prezentacja nie obejmuje reguł wykonana poprawnej prezentacji.</a:t>
                      </a:r>
                      <a:endParaRPr lang="pl-PL" sz="12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 Black" panose="020B0A04020102020204" pitchFamily="34" charset="0"/>
                        </a:rPr>
                        <a:t>Prezentacja dość przejrzysta, ubogi dobór kolorów.</a:t>
                      </a:r>
                      <a:endParaRPr lang="pl-PL" sz="12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Prezentacja ciekawa graficznie, prawidłowy dobór kolorów, prawidłowo uporządkowane poszczególne działy.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Bardzo dobrze przygotowana prezentacja (przejrzysta, czytelna itd.).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0-4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17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Umiejętność współpracy</a:t>
                      </a:r>
                      <a:br>
                        <a:rPr lang="pl-PL" sz="1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</a:br>
                      <a:r>
                        <a:rPr lang="pl-PL" sz="1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 w zespole.</a:t>
                      </a:r>
                      <a:endParaRPr lang="pl-PL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Słaba współpraca </a:t>
                      </a:r>
                      <a:b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z przewagą pracy indywidualnej.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Dość dobra współpraca, ale brak jedności działania</a:t>
                      </a:r>
                      <a:b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 w grupie.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Dobre współdziałanie</a:t>
                      </a:r>
                      <a:b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 w grupie.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Doskonała współpraca </a:t>
                      </a:r>
                      <a:b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całej grupy.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0-4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736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183719062"/>
              </p:ext>
            </p:extLst>
          </p:nvPr>
        </p:nvGraphicFramePr>
        <p:xfrm>
          <a:off x="2338100" y="1122532"/>
          <a:ext cx="6480000" cy="378000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PUNKTY</a:t>
                      </a:r>
                      <a:endParaRPr lang="pl-PL" sz="3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OCENA</a:t>
                      </a:r>
                      <a:endParaRPr lang="pl-PL" sz="3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kern="1200" dirty="0">
                          <a:effectLst/>
                        </a:rPr>
                        <a:t>16-14</a:t>
                      </a:r>
                      <a:endParaRPr lang="pl-PL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CELUJĄCY</a:t>
                      </a:r>
                      <a:endParaRPr lang="pl-PL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kern="1200" dirty="0">
                          <a:effectLst/>
                        </a:rPr>
                        <a:t>13-11</a:t>
                      </a:r>
                      <a:endParaRPr lang="pl-PL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BARDZO DOBRY</a:t>
                      </a:r>
                      <a:endParaRPr lang="pl-PL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kern="1200" dirty="0">
                          <a:effectLst/>
                        </a:rPr>
                        <a:t>10-8</a:t>
                      </a:r>
                      <a:endParaRPr lang="pl-PL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DOBRY</a:t>
                      </a:r>
                      <a:endParaRPr lang="pl-PL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kern="1200" dirty="0">
                          <a:effectLst/>
                        </a:rPr>
                        <a:t>7-5</a:t>
                      </a:r>
                      <a:endParaRPr lang="pl-PL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DOSTATECZNY</a:t>
                      </a:r>
                      <a:endParaRPr lang="pl-PL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kern="1200" dirty="0">
                          <a:effectLst/>
                        </a:rPr>
                        <a:t>4-2</a:t>
                      </a:r>
                      <a:endParaRPr lang="pl-PL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DOPUSZCZAJĄCY</a:t>
                      </a:r>
                      <a:endParaRPr lang="pl-PL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kern="1200" dirty="0">
                          <a:effectLst/>
                        </a:rPr>
                        <a:t>1-0</a:t>
                      </a:r>
                      <a:endParaRPr lang="pl-PL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NIEDOSTATECZNY</a:t>
                      </a:r>
                      <a:endParaRPr lang="pl-PL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856" b="95673" l="9856" r="92788">
                        <a14:foregroundMark x1="31250" y1="73798" x2="32212" y2="68510"/>
                        <a14:foregroundMark x1="69471" y1="72596" x2="69471" y2="72596"/>
                        <a14:foregroundMark x1="81490" y1="70192" x2="81490" y2="70192"/>
                        <a14:foregroundMark x1="18990" y1="72115" x2="18990" y2="72115"/>
                        <a14:backgroundMark x1="15625" y1="28365" x2="27644" y2="1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3320" y="2640660"/>
            <a:ext cx="3838396" cy="360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731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79979" y="4403557"/>
            <a:ext cx="10871200" cy="12232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Chciałabym Wam podziękować za ciężką i efektywną pracę</a:t>
            </a:r>
            <a:endParaRPr lang="pl-PL" sz="32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481816052"/>
              </p:ext>
            </p:extLst>
          </p:nvPr>
        </p:nvGraphicFramePr>
        <p:xfrm>
          <a:off x="644859" y="1162188"/>
          <a:ext cx="10331117" cy="3127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Like Button Icons - Download Free Vector Icons | Noun Projec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046913" y="238425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801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7F1FBC3-D655-42E6-87E4-1ED2F76BF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92" y="2461592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70233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14B10F-EBB0-40D1-9696-9DA4C3CF9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28F442A-14FA-4F69-AA29-EACF730237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3289" y="1684422"/>
            <a:ext cx="7303168" cy="3690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Wiele razy byLIŚCIE na poczcie, aby wysłać list, zapłacić rachunek, kupić kartkę pocztową i znaczki.</a:t>
            </a:r>
          </a:p>
          <a:p>
            <a:pPr marL="0" indent="0">
              <a:buNone/>
            </a:pPr>
            <a:r>
              <a:rPr lang="pl-PL" sz="2400" dirty="0"/>
              <a:t>Na pewno przyglądaLIŚCIE się pracownikowi, który WAS obsługiwał i wypełniał druki, przybijał pieczątki. </a:t>
            </a:r>
          </a:p>
          <a:p>
            <a:pPr marL="0" indent="0">
              <a:buNone/>
            </a:pPr>
            <a:r>
              <a:rPr lang="pl-PL" sz="2400" dirty="0"/>
              <a:t>Dzisiaj Wy wcielicie się w rolę pracownika poczty i</a:t>
            </a:r>
            <a:r>
              <a:rPr lang="pl-PL" b="1" dirty="0"/>
              <a:t> </a:t>
            </a:r>
            <a:r>
              <a:rPr lang="pl-PL" sz="2400" dirty="0"/>
              <a:t>będziecie obsługiwać osobę, która chce wysłać list.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19111" y1="34222" x2="51111" y2="79556"/>
                        <a14:foregroundMark x1="11111" y1="39556" x2="76444" y2="40444"/>
                        <a14:foregroundMark x1="77333" y1="66222" x2="79111" y2="39556"/>
                        <a14:foregroundMark x1="87556" y1="83111" x2="87556" y2="83111"/>
                        <a14:foregroundMark x1="8889" y1="42222" x2="11556" y2="8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4326" y="1455823"/>
            <a:ext cx="3790698" cy="379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1537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42F15F2-7631-4095-B464-9251C98E3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WROWADZENIE</a:t>
            </a:r>
          </a:p>
        </p:txBody>
      </p:sp>
      <p:pic>
        <p:nvPicPr>
          <p:cNvPr id="1026" name="Picture 2" descr="Presentation - Free business icon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1366" y="2402054"/>
            <a:ext cx="3474308" cy="3474309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16667" r="100000">
                        <a14:backgroundMark x1="44898" y1="74854" x2="44898" y2="74854"/>
                        <a14:backgroundMark x1="42517" y1="70760" x2="42517" y2="70760"/>
                      </a14:backgroundRemoval>
                    </a14:imgEffect>
                    <a14:imgEffect>
                      <a14:sharpenSoften amount="-3000"/>
                    </a14:imgEffect>
                    <a14:imgEffect>
                      <a14:saturation sat="81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288758" y="2402054"/>
            <a:ext cx="3137788" cy="182504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9A52E6D-9D3F-41DC-8900-E27EFC859E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79872"/>
            <a:ext cx="10394707" cy="395839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Uczycie się na kierunku technik usług pocztowych i finansowych, aby w przyszłości pracować </a:t>
            </a:r>
            <a:br>
              <a:rPr lang="pl-PL" dirty="0"/>
            </a:br>
            <a:r>
              <a:rPr lang="pl-PL" dirty="0"/>
              <a:t>w zawodzie musicie nauczyć się informacji dotyczących obsługi Waszych klientów.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Ten </a:t>
            </a:r>
            <a:r>
              <a:rPr lang="pl-PL" dirty="0" err="1"/>
              <a:t>webquest</a:t>
            </a:r>
            <a:r>
              <a:rPr lang="pl-PL" dirty="0"/>
              <a:t> pozwoli Wam przećwiczyć i zapamiętać czynności </a:t>
            </a:r>
            <a:br>
              <a:rPr lang="pl-PL" dirty="0"/>
            </a:br>
            <a:r>
              <a:rPr lang="pl-PL" dirty="0"/>
              <a:t>związane z obsługą klienta, który chce wysłać list. </a:t>
            </a:r>
          </a:p>
          <a:p>
            <a:pPr marL="0" indent="0" algn="just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r>
              <a:rPr lang="pl-PL" dirty="0"/>
              <a:t>Waszym zadaniem będzie przygotowanie prezentacji dotyczącą </a:t>
            </a:r>
            <a:br>
              <a:rPr lang="pl-PL" dirty="0"/>
            </a:br>
            <a:r>
              <a:rPr lang="pl-PL" dirty="0"/>
              <a:t>obsługi klienta, oraz wypełnienie dokumentów potrzebnych realizacji</a:t>
            </a:r>
            <a:br>
              <a:rPr lang="pl-PL" dirty="0"/>
            </a:br>
            <a:r>
              <a:rPr lang="pl-PL" dirty="0"/>
              <a:t> jego zlecenia.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08176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A15384D-1882-4100-BEE4-9D6CF68C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5A73D56-5D34-40F9-AFF9-3941A01D11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927469"/>
            <a:ext cx="7712241" cy="3311189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l-PL" dirty="0"/>
              <a:t>Będziecie pracować w 4 grupach 2 osobowych. Zadaniem każdej grupy jest przygotowanie prezentacji, w której opisane będą kolejne czynności związane z obsłużeniem klienta placówki pocztowej lub kurierskiej. Dobierzecie i wypełnicie druki pocztowe pozwalające zrealizować usługę. </a:t>
            </a:r>
          </a:p>
        </p:txBody>
      </p:sp>
      <p:pic>
        <p:nvPicPr>
          <p:cNvPr id="1026" name="Picture 2" descr="Nowy druk potwierdzenia nadania listu poleconego :: Katalog Znaków  Pocztowy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5737" y="1971552"/>
            <a:ext cx="2390557" cy="167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878173" y="3867858"/>
            <a:ext cx="70585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/>
              <a:t>Po skończeniu, zaprezentujecie efekty pracy, oraz przetestujecie Waszych kolegów ze znajomości podstawowych wiadomości związanych z obsługą Waszego klienta.</a:t>
            </a:r>
          </a:p>
        </p:txBody>
      </p:sp>
      <p:pic>
        <p:nvPicPr>
          <p:cNvPr id="1028" name="Picture 4" descr="Class fellows, classmates, school fellows, schoolmates, student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180" y="3471943"/>
            <a:ext cx="2361490" cy="236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605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143D4AA-51A8-4B2D-AFB7-76B5AF49F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0D89471-0036-4232-861D-59A561B10F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9863" y="1786670"/>
            <a:ext cx="4981074" cy="331118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pl-PL" sz="2400" dirty="0"/>
              <a:t>Podzielcie się na cztery grupy.</a:t>
            </a:r>
          </a:p>
          <a:p>
            <a:pPr marL="0" lvl="0" indent="0" algn="just">
              <a:buNone/>
            </a:pPr>
            <a:r>
              <a:rPr lang="pl-PL" sz="2400" dirty="0"/>
              <a:t>W każdej grupie wybierzcie lidera odpowiedzialnego za przebieg Waszej pracy. </a:t>
            </a:r>
          </a:p>
          <a:p>
            <a:pPr marL="0" lvl="0" indent="0" algn="just">
              <a:buNone/>
            </a:pPr>
            <a:r>
              <a:rPr lang="pl-PL" sz="2400" dirty="0"/>
              <a:t>Zapoznaj się z  życzeniami klientów. Opis kolejnych klientów znajdziesz obok: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372456557"/>
              </p:ext>
            </p:extLst>
          </p:nvPr>
        </p:nvGraphicFramePr>
        <p:xfrm>
          <a:off x="5690937" y="204536"/>
          <a:ext cx="6501063" cy="5342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032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10D5D30-90B6-47B1-9763-5B9FFC90C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36872"/>
            <a:ext cx="10396882" cy="1151965"/>
          </a:xfrm>
        </p:spPr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80D4689-C00F-45A4-8C57-499E886E23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1263" y="1179089"/>
            <a:ext cx="10948737" cy="2466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altLang="pl-PL" sz="2800" dirty="0">
                <a:solidFill>
                  <a:schemeClr val="accent5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KLIENT, KTÓRY CHCE NADAĆ LIST KRAJOWY W PLACÓWCE POCZTY POLSKIEJ S.A.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Pan Jan Nowaczyk chce nadać do pani Bożeny Kaliciak list polecony z usługą potwierdzenia doręczenia na adres e-mail: 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2"/>
              </a:rPr>
              <a:t>jan.nowaczyk@qwerty.pl.</a:t>
            </a:r>
            <a:r>
              <a:rPr kumimoji="0" lang="pl-PL" altLang="pl-PL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2"/>
              </a:rPr>
              <a:t> 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List jest zapakowany w kopertę o wymiarach 220mmx110mm i waży 135g. Klientowi bardzo zależy, aby list doszedł jak najszybciej.</a:t>
            </a: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EBF67A4E-A0E9-485E-BA38-B07130F627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57462523"/>
              </p:ext>
            </p:extLst>
          </p:nvPr>
        </p:nvGraphicFramePr>
        <p:xfrm>
          <a:off x="5769773" y="3368841"/>
          <a:ext cx="4854112" cy="208146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427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7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1878">
                <a:tc>
                  <a:txBody>
                    <a:bodyPr/>
                    <a:lstStyle/>
                    <a:p>
                      <a:pPr marL="76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Nadawca</a:t>
                      </a:r>
                      <a:endParaRPr lang="pl-PL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DEB250"/>
                    </a:solidFill>
                  </a:tcPr>
                </a:tc>
                <a:tc>
                  <a:txBody>
                    <a:bodyPr/>
                    <a:lstStyle/>
                    <a:p>
                      <a:pPr marL="7493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Odbiorca</a:t>
                      </a:r>
                      <a:endParaRPr lang="pl-PL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DEB2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9586">
                <a:tc>
                  <a:txBody>
                    <a:bodyPr/>
                    <a:lstStyle/>
                    <a:p>
                      <a:pPr marL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</a:rPr>
                        <a:t>Jan Nowaczyk</a:t>
                      </a:r>
                    </a:p>
                    <a:p>
                      <a:pPr marL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</a:rPr>
                        <a:t>ul. Kwiatowa 4</a:t>
                      </a:r>
                    </a:p>
                    <a:p>
                      <a:pPr marL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</a:rPr>
                        <a:t>35-303 Rzeszów</a:t>
                      </a:r>
                      <a:endParaRPr lang="pl-PL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</a:rPr>
                        <a:t>Bożena Kaliciak</a:t>
                      </a:r>
                    </a:p>
                    <a:p>
                      <a:pPr marL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</a:rPr>
                        <a:t>Al. J. Piłsudskiego 12/10</a:t>
                      </a:r>
                    </a:p>
                    <a:p>
                      <a:pPr marL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</a:rPr>
                        <a:t>61-114 Poznań</a:t>
                      </a:r>
                      <a:endParaRPr lang="pl-PL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5372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143D4AA-51A8-4B2D-AFB7-76B5AF49F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24840"/>
            <a:ext cx="10396882" cy="1151965"/>
          </a:xfrm>
        </p:spPr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0D89471-0036-4232-861D-59A561B10F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705" y="1311442"/>
            <a:ext cx="10394707" cy="3834543"/>
          </a:xfrm>
        </p:spPr>
        <p:txBody>
          <a:bodyPr anchor="t">
            <a:normAutofit/>
          </a:bodyPr>
          <a:lstStyle/>
          <a:p>
            <a:pPr marL="0" lvl="0" indent="0" algn="ctr">
              <a:buNone/>
            </a:pPr>
            <a:r>
              <a:rPr lang="pl-PL" altLang="pl-PL" sz="2800" dirty="0">
                <a:solidFill>
                  <a:srgbClr val="80C535"/>
                </a:solidFill>
                <a:ea typeface="Calibri" pitchFamily="34" charset="0"/>
                <a:cs typeface="Times New Roman" pitchFamily="18" charset="0"/>
              </a:rPr>
              <a:t>KLIENT, KTÓRY CHCE NADAĆ LIST ZAGRANICZNY W PLACÓWCE POCZTY POLSKIEJ S.A.</a:t>
            </a:r>
            <a:endParaRPr lang="pl-PL" altLang="pl-PL" sz="100" dirty="0">
              <a:solidFill>
                <a:srgbClr val="80C535"/>
              </a:solidFill>
              <a:ea typeface="Calibri" pitchFamily="34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pl-PL" sz="100" dirty="0">
              <a:solidFill>
                <a:srgbClr val="00B050"/>
              </a:solidFill>
            </a:endParaRPr>
          </a:p>
          <a:p>
            <a:pPr marL="0" indent="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2400" cap="none" dirty="0">
                <a:latin typeface="+mj-lt"/>
                <a:ea typeface="Calibri" pitchFamily="34" charset="0"/>
                <a:cs typeface="Times New Roman" pitchFamily="18" charset="0"/>
              </a:rPr>
              <a:t>Pan Krzysztof Piekarski chce nadać list priorytetowy za potwierdzeniem odbioru </a:t>
            </a:r>
            <a:br>
              <a:rPr lang="pl-PL" sz="2400" cap="none" dirty="0"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pl-PL" sz="2400" cap="none" dirty="0">
                <a:latin typeface="+mj-lt"/>
                <a:ea typeface="Calibri" pitchFamily="34" charset="0"/>
                <a:cs typeface="Times New Roman" pitchFamily="18" charset="0"/>
              </a:rPr>
              <a:t>o masie 225g z zadeklarowaną wartością w wysokości 1000zł. Przesyłka ma wymiary 160mm x 115 mm. Kolejny numer przesyłki poleconej to RR 25 361 478 8 PL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7BA122A8-43B6-4907-9B74-FAB70EE9E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059821"/>
              </p:ext>
            </p:extLst>
          </p:nvPr>
        </p:nvGraphicFramePr>
        <p:xfrm>
          <a:off x="4362872" y="3848654"/>
          <a:ext cx="6096000" cy="201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Nadawca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Odbiorca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Krzysztof Piekarski</a:t>
                      </a:r>
                    </a:p>
                    <a:p>
                      <a:pPr algn="ctr"/>
                      <a:r>
                        <a:rPr lang="pl-PL" sz="2400" dirty="0"/>
                        <a:t>ul. Gołębia 34/42</a:t>
                      </a:r>
                    </a:p>
                    <a:p>
                      <a:pPr algn="ctr"/>
                      <a:r>
                        <a:rPr lang="pl-PL" sz="2400" dirty="0"/>
                        <a:t>80-438 Gdańsk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Karol de </a:t>
                      </a:r>
                      <a:r>
                        <a:rPr lang="pl-PL" sz="2400" dirty="0" err="1"/>
                        <a:t>Guise</a:t>
                      </a:r>
                      <a:endParaRPr lang="pl-PL" sz="2400" dirty="0"/>
                    </a:p>
                    <a:p>
                      <a:pPr algn="ctr"/>
                      <a:r>
                        <a:rPr lang="pl-PL" sz="2400" dirty="0"/>
                        <a:t>4 </a:t>
                      </a:r>
                      <a:r>
                        <a:rPr lang="pl-PL" sz="2400" dirty="0" err="1"/>
                        <a:t>Rue</a:t>
                      </a:r>
                      <a:r>
                        <a:rPr lang="pl-PL" sz="2400" dirty="0"/>
                        <a:t> de </a:t>
                      </a:r>
                      <a:r>
                        <a:rPr lang="pl-PL" sz="2400" dirty="0" err="1"/>
                        <a:t>Laubiza</a:t>
                      </a:r>
                      <a:endParaRPr lang="pl-PL" sz="2400" dirty="0"/>
                    </a:p>
                    <a:p>
                      <a:pPr algn="ctr"/>
                      <a:r>
                        <a:rPr lang="pl-PL" sz="2400" dirty="0"/>
                        <a:t>63540 </a:t>
                      </a:r>
                      <a:r>
                        <a:rPr lang="pl-PL" sz="2400" dirty="0" err="1"/>
                        <a:t>Romagnat</a:t>
                      </a:r>
                      <a:endParaRPr lang="pl-PL" sz="2400" dirty="0"/>
                    </a:p>
                    <a:p>
                      <a:pPr algn="ctr"/>
                      <a:r>
                        <a:rPr lang="pl-PL" sz="2400" dirty="0"/>
                        <a:t>France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82531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FF2A396-F8BC-4994-B8CB-15DF01A98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8" y="240632"/>
            <a:ext cx="10396882" cy="1151965"/>
          </a:xfrm>
        </p:spPr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4C2AE4F-91F6-41D7-B895-726CA3BF04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41476"/>
            <a:ext cx="10394707" cy="3311189"/>
          </a:xfrm>
        </p:spPr>
        <p:txBody>
          <a:bodyPr anchor="t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2800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KLIENT, KTÓRY CHCE NADAĆ LIST KRAJOWY W PLACÓWCE FIRMY KURIERSKIEJ DHL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400" cap="none" dirty="0">
                <a:latin typeface="+mj-lt"/>
                <a:ea typeface="Calibri" pitchFamily="34" charset="0"/>
                <a:cs typeface="Times New Roman" pitchFamily="18" charset="0"/>
              </a:rPr>
              <a:t>Klient Jan Nowakowski chce nadać priorytetowy list z zadeklarowaną wartością w wysokości 1 750,00 zł. Przesyłka waży 445 g i jest zapakowana w specjalną, bezpieczną kopertę o wymiarach 235 mm × 275 mm  × 20 mm. List nadany jest do</a:t>
            </a:r>
            <a:r>
              <a:rPr lang="pl-PL" b="1" dirty="0"/>
              <a:t> </a:t>
            </a:r>
            <a:r>
              <a:rPr lang="pl-PL" altLang="pl-PL" sz="2400" cap="none" dirty="0">
                <a:latin typeface="+mj-lt"/>
                <a:ea typeface="Calibri" pitchFamily="34" charset="0"/>
                <a:cs typeface="Times New Roman" pitchFamily="18" charset="0"/>
              </a:rPr>
              <a:t>pani Iwony Kubiak, która chce otrzymać list w godzinach wieczornych. </a:t>
            </a:r>
          </a:p>
          <a:p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B9403065-17B2-4FE3-9133-740138DFF2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70588507"/>
              </p:ext>
            </p:extLst>
          </p:nvPr>
        </p:nvGraphicFramePr>
        <p:xfrm>
          <a:off x="4771764" y="3913279"/>
          <a:ext cx="5976664" cy="1993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83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83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Nadawca</a:t>
                      </a:r>
                      <a:endParaRPr lang="pl-PL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5" marR="73025" marT="5270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Odbiorca</a:t>
                      </a:r>
                      <a:endParaRPr lang="pl-PL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5" marR="73025" marT="52705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7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</a:rPr>
                        <a:t>Jan Nowakowski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</a:rPr>
                        <a:t>ul. Katedralna 13/7 </a:t>
                      </a:r>
                    </a:p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</a:rPr>
                        <a:t>42-208 Częstochowa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5" marR="73025" marT="52705" marB="0" anchor="ctr">
                    <a:solidFill>
                      <a:srgbClr val="CDAC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</a:rPr>
                        <a:t>Iwona Kubiak </a:t>
                      </a:r>
                    </a:p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</a:rPr>
                        <a:t>ul. Szkolna 7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</a:rPr>
                        <a:t>25-087 Kielce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5" marR="73025" marT="52705" marB="0" anchor="ctr">
                    <a:solidFill>
                      <a:srgbClr val="CDA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0795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2D12C04-64E0-4C22-9EC8-66D68026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52664"/>
            <a:ext cx="10396882" cy="1151965"/>
          </a:xfrm>
        </p:spPr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917BF27-D06A-4B95-8615-E9A091CD5F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251286"/>
            <a:ext cx="10394707" cy="2743199"/>
          </a:xfrm>
        </p:spPr>
        <p:txBody>
          <a:bodyPr>
            <a:normAutofit fontScale="62500" lnSpcReduction="20000"/>
          </a:bodyPr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4500" dirty="0">
                <a:solidFill>
                  <a:schemeClr val="accent6"/>
                </a:solidFill>
                <a:ea typeface="Calibri" pitchFamily="34" charset="0"/>
                <a:cs typeface="Times New Roman" pitchFamily="18" charset="0"/>
              </a:rPr>
              <a:t>KLIENT, KTÓRY CHCE NADAĆ LIST ZAGRANICZNY W PLACÓWCE FIRMY KURIERSKIEJ DHL </a:t>
            </a:r>
            <a:endParaRPr lang="pl-PL" sz="4500" cap="none" dirty="0">
              <a:solidFill>
                <a:schemeClr val="accent6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l-PL" sz="3800" cap="none" dirty="0">
                <a:latin typeface="+mj-lt"/>
                <a:ea typeface="Calibri" pitchFamily="34" charset="0"/>
                <a:cs typeface="Times New Roman" pitchFamily="18" charset="0"/>
              </a:rPr>
              <a:t>Pan Sławomir Góral zgłosił się do urzędu pocztowego w Poznaniu, aby nadać polecony, priorytetowy list  za potwierdzeniem odbioru o masie 0,56kg </a:t>
            </a:r>
            <a:br>
              <a:rPr lang="pl-PL" sz="3800" cap="none" dirty="0"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pl-PL" sz="3800" cap="none" dirty="0">
                <a:latin typeface="+mj-lt"/>
                <a:ea typeface="Calibri" pitchFamily="34" charset="0"/>
                <a:cs typeface="Times New Roman" pitchFamily="18" charset="0"/>
              </a:rPr>
              <a:t>i wymiarach 420mm  x 320mm x 5 mm. Kolejny numer </a:t>
            </a:r>
            <a:r>
              <a:rPr lang="pl-PL" sz="3800" dirty="0"/>
              <a:t>przesyłki poleconej zagranicznej to RR 25 361 478 8 PL</a:t>
            </a:r>
          </a:p>
          <a:p>
            <a:endParaRPr lang="pl-PL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43527EDA-AA67-4857-BF46-E649B87BE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5952312"/>
              </p:ext>
            </p:extLst>
          </p:nvPr>
        </p:nvGraphicFramePr>
        <p:xfrm>
          <a:off x="5255386" y="3560261"/>
          <a:ext cx="6096000" cy="201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NADAWCA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ODBIORCA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Sławomir Góral</a:t>
                      </a:r>
                    </a:p>
                    <a:p>
                      <a:pPr algn="ctr"/>
                      <a:r>
                        <a:rPr lang="pl-PL" sz="2400" dirty="0"/>
                        <a:t>ul. Z. Augusta 7</a:t>
                      </a:r>
                    </a:p>
                    <a:p>
                      <a:pPr algn="ctr"/>
                      <a:r>
                        <a:rPr lang="pl-PL" sz="2400" dirty="0"/>
                        <a:t>61 – 741 Poznań</a:t>
                      </a:r>
                    </a:p>
                    <a:p>
                      <a:pPr algn="ctr"/>
                      <a:r>
                        <a:rPr lang="pl-PL" sz="2400" dirty="0"/>
                        <a:t>Polska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Hans Wolf</a:t>
                      </a:r>
                    </a:p>
                    <a:p>
                      <a:pPr algn="ctr"/>
                      <a:r>
                        <a:rPr lang="pl-PL" sz="2400" dirty="0"/>
                        <a:t>Berliner Str.77</a:t>
                      </a:r>
                    </a:p>
                    <a:p>
                      <a:pPr algn="ctr"/>
                      <a:r>
                        <a:rPr lang="pl-PL" sz="2400" dirty="0"/>
                        <a:t>16269 </a:t>
                      </a:r>
                      <a:r>
                        <a:rPr lang="pl-PL" sz="2400" dirty="0" err="1"/>
                        <a:t>Wriezen</a:t>
                      </a:r>
                      <a:endParaRPr lang="pl-PL" sz="2400" dirty="0"/>
                    </a:p>
                    <a:p>
                      <a:pPr algn="ctr"/>
                      <a:r>
                        <a:rPr lang="pl-PL" sz="2400" dirty="0" err="1"/>
                        <a:t>Deutschland</a:t>
                      </a:r>
                      <a:endParaRPr lang="pl-P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62703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195</TotalTime>
  <Words>899</Words>
  <Application>Microsoft Office PowerPoint</Application>
  <PresentationFormat>Niestandardowy</PresentationFormat>
  <Paragraphs>169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Wydarzenie główne</vt:lpstr>
      <vt:lpstr>      OBSŁUGA KLIENTA WYSYŁAJĄCEGO LIST</vt:lpstr>
      <vt:lpstr>WROWADZENIE</vt:lpstr>
      <vt:lpstr>WROWADZENIE</vt:lpstr>
      <vt:lpstr>ZADANIE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ZASOBY</vt:lpstr>
      <vt:lpstr>EWALUCJA</vt:lpstr>
      <vt:lpstr>EWALUACJA</vt:lpstr>
      <vt:lpstr>KONKLUZJA</vt:lpstr>
      <vt:lpstr>Projekt „Innowacyjne narzędzia w edukacji zawodowej dla niesłyszących” korzysta z dofinansowania otrzymanego od Islandii, Liechtensteinu i Norwegii w ramach funduszy EOG.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OBSŁUGUJESZ KLIENTA WYSYŁAJĄCEGO LIST</dc:title>
  <dc:creator>Robert Slupczynski</dc:creator>
  <cp:lastModifiedBy>Konrad1</cp:lastModifiedBy>
  <cp:revision>19</cp:revision>
  <dcterms:created xsi:type="dcterms:W3CDTF">2020-08-27T18:49:54Z</dcterms:created>
  <dcterms:modified xsi:type="dcterms:W3CDTF">2021-08-18T10:04:30Z</dcterms:modified>
</cp:coreProperties>
</file>